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513" r:id="rId2"/>
    <p:sldId id="370" r:id="rId3"/>
    <p:sldId id="256" r:id="rId4"/>
    <p:sldId id="257" r:id="rId5"/>
    <p:sldId id="371" r:id="rId6"/>
    <p:sldId id="260" r:id="rId7"/>
    <p:sldId id="261" r:id="rId8"/>
    <p:sldId id="262" r:id="rId9"/>
    <p:sldId id="263" r:id="rId10"/>
    <p:sldId id="443" r:id="rId11"/>
    <p:sldId id="444" r:id="rId12"/>
    <p:sldId id="514" r:id="rId13"/>
    <p:sldId id="445" r:id="rId14"/>
    <p:sldId id="264" r:id="rId15"/>
    <p:sldId id="268" r:id="rId16"/>
    <p:sldId id="266" r:id="rId17"/>
    <p:sldId id="267" r:id="rId18"/>
    <p:sldId id="269" r:id="rId19"/>
    <p:sldId id="517" r:id="rId20"/>
    <p:sldId id="280" r:id="rId21"/>
    <p:sldId id="518" r:id="rId22"/>
    <p:sldId id="281" r:id="rId23"/>
    <p:sldId id="282" r:id="rId24"/>
    <p:sldId id="283" r:id="rId25"/>
    <p:sldId id="284" r:id="rId26"/>
    <p:sldId id="286" r:id="rId27"/>
    <p:sldId id="519" r:id="rId28"/>
    <p:sldId id="285" r:id="rId29"/>
    <p:sldId id="271" r:id="rId30"/>
    <p:sldId id="287" r:id="rId31"/>
    <p:sldId id="270" r:id="rId32"/>
    <p:sldId id="272" r:id="rId33"/>
    <p:sldId id="273" r:id="rId34"/>
    <p:sldId id="274" r:id="rId35"/>
    <p:sldId id="275" r:id="rId36"/>
    <p:sldId id="276"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515" r:id="rId53"/>
    <p:sldId id="304" r:id="rId54"/>
    <p:sldId id="278" r:id="rId55"/>
    <p:sldId id="322" r:id="rId56"/>
    <p:sldId id="305" r:id="rId57"/>
    <p:sldId id="306" r:id="rId58"/>
    <p:sldId id="307" r:id="rId59"/>
    <p:sldId id="348" r:id="rId60"/>
    <p:sldId id="308" r:id="rId61"/>
    <p:sldId id="309" r:id="rId62"/>
    <p:sldId id="310" r:id="rId63"/>
    <p:sldId id="311" r:id="rId64"/>
    <p:sldId id="312" r:id="rId65"/>
    <p:sldId id="313" r:id="rId66"/>
    <p:sldId id="315" r:id="rId67"/>
    <p:sldId id="316" r:id="rId68"/>
    <p:sldId id="317" r:id="rId69"/>
    <p:sldId id="318" r:id="rId70"/>
    <p:sldId id="319" r:id="rId71"/>
    <p:sldId id="324" r:id="rId72"/>
    <p:sldId id="325" r:id="rId73"/>
    <p:sldId id="326" r:id="rId74"/>
    <p:sldId id="327" r:id="rId75"/>
    <p:sldId id="516" r:id="rId76"/>
    <p:sldId id="328" r:id="rId77"/>
    <p:sldId id="329" r:id="rId78"/>
    <p:sldId id="330" r:id="rId79"/>
    <p:sldId id="331" r:id="rId80"/>
    <p:sldId id="332" r:id="rId81"/>
    <p:sldId id="333" r:id="rId82"/>
  </p:sldIdLst>
  <p:sldSz cx="12192000" cy="6858000"/>
  <p:notesSz cx="6858000" cy="9144000"/>
  <p:custDataLst>
    <p:tags r:id="rId8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33FF"/>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69" d="100"/>
          <a:sy n="69" d="100"/>
        </p:scale>
        <p:origin x="608" y="32"/>
      </p:cViewPr>
      <p:guideLst>
        <p:guide orient="horz" pos="2160"/>
        <p:guide pos="3872"/>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7.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4.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5.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0.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4.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4.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image" Target="../media/image6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1.png"/></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2024/10/15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2024/10/15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2024/10/15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2024/10/15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2024/10/15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2024/10/15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2024/10/15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2024/10/15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2024/10/15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2024/10/15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2024/10/15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2024/10/15</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15.jpeg"/><Relationship Id="rId5" Type="http://schemas.openxmlformats.org/officeDocument/2006/relationships/image" Target="../media/image14.emf"/><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slideLayout" Target="../slideLayouts/slideLayout7.xml"/><Relationship Id="rId1" Type="http://schemas.openxmlformats.org/officeDocument/2006/relationships/tags" Target="../tags/tag95.xml"/><Relationship Id="rId4" Type="http://schemas.openxmlformats.org/officeDocument/2006/relationships/image" Target="../media/image17.emf"/></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97.xml"/><Relationship Id="rId7" Type="http://schemas.openxmlformats.org/officeDocument/2006/relationships/slideLayout" Target="../slideLayouts/slideLayout7.xml"/><Relationship Id="rId2" Type="http://schemas.openxmlformats.org/officeDocument/2006/relationships/tags" Target="../tags/tag96.xml"/><Relationship Id="rId1" Type="http://schemas.openxmlformats.org/officeDocument/2006/relationships/vmlDrawing" Target="../drawings/vmlDrawing2.vml"/><Relationship Id="rId6" Type="http://schemas.openxmlformats.org/officeDocument/2006/relationships/tags" Target="../tags/tag100.xml"/><Relationship Id="rId11" Type="http://schemas.openxmlformats.org/officeDocument/2006/relationships/image" Target="../media/image20.emf"/><Relationship Id="rId5" Type="http://schemas.openxmlformats.org/officeDocument/2006/relationships/tags" Target="../tags/tag99.xml"/><Relationship Id="rId10" Type="http://schemas.openxmlformats.org/officeDocument/2006/relationships/image" Target="../media/image18.png"/><Relationship Id="rId4" Type="http://schemas.openxmlformats.org/officeDocument/2006/relationships/tags" Target="../tags/tag98.xml"/><Relationship Id="rId9"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oleObject" Target="../embeddings/oleObject3.bin"/><Relationship Id="rId3" Type="http://schemas.openxmlformats.org/officeDocument/2006/relationships/tags" Target="../tags/tag102.xml"/><Relationship Id="rId7" Type="http://schemas.openxmlformats.org/officeDocument/2006/relationships/tags" Target="../tags/tag106.xml"/><Relationship Id="rId12" Type="http://schemas.openxmlformats.org/officeDocument/2006/relationships/slideLayout" Target="../slideLayouts/slideLayout7.xml"/><Relationship Id="rId2" Type="http://schemas.openxmlformats.org/officeDocument/2006/relationships/tags" Target="../tags/tag101.xml"/><Relationship Id="rId16" Type="http://schemas.openxmlformats.org/officeDocument/2006/relationships/image" Target="../media/image22.png"/><Relationship Id="rId1" Type="http://schemas.openxmlformats.org/officeDocument/2006/relationships/vmlDrawing" Target="../drawings/vmlDrawing3.vml"/><Relationship Id="rId6" Type="http://schemas.openxmlformats.org/officeDocument/2006/relationships/tags" Target="../tags/tag105.xml"/><Relationship Id="rId11" Type="http://schemas.openxmlformats.org/officeDocument/2006/relationships/tags" Target="../tags/tag110.xml"/><Relationship Id="rId5" Type="http://schemas.openxmlformats.org/officeDocument/2006/relationships/tags" Target="../tags/tag104.xml"/><Relationship Id="rId15" Type="http://schemas.openxmlformats.org/officeDocument/2006/relationships/oleObject" Target="../embeddings/oleObject4.bin"/><Relationship Id="rId10" Type="http://schemas.openxmlformats.org/officeDocument/2006/relationships/tags" Target="../tags/tag109.xml"/><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slideLayout" Target="../slideLayouts/slideLayout7.xml"/><Relationship Id="rId18" Type="http://schemas.openxmlformats.org/officeDocument/2006/relationships/oleObject" Target="../embeddings/oleObject7.bin"/><Relationship Id="rId3" Type="http://schemas.openxmlformats.org/officeDocument/2006/relationships/tags" Target="../tags/tag112.xml"/><Relationship Id="rId21" Type="http://schemas.openxmlformats.org/officeDocument/2006/relationships/image" Target="../media/image26.png"/><Relationship Id="rId7" Type="http://schemas.openxmlformats.org/officeDocument/2006/relationships/tags" Target="../tags/tag116.xml"/><Relationship Id="rId12" Type="http://schemas.openxmlformats.org/officeDocument/2006/relationships/tags" Target="../tags/tag121.xml"/><Relationship Id="rId17" Type="http://schemas.openxmlformats.org/officeDocument/2006/relationships/image" Target="../media/image24.png"/><Relationship Id="rId25" Type="http://schemas.openxmlformats.org/officeDocument/2006/relationships/image" Target="../media/image28.png"/><Relationship Id="rId2" Type="http://schemas.openxmlformats.org/officeDocument/2006/relationships/tags" Target="../tags/tag111.xml"/><Relationship Id="rId16" Type="http://schemas.openxmlformats.org/officeDocument/2006/relationships/oleObject" Target="../embeddings/oleObject6.bin"/><Relationship Id="rId20" Type="http://schemas.openxmlformats.org/officeDocument/2006/relationships/oleObject" Target="../embeddings/oleObject8.bin"/><Relationship Id="rId1" Type="http://schemas.openxmlformats.org/officeDocument/2006/relationships/vmlDrawing" Target="../drawings/vmlDrawing4.vml"/><Relationship Id="rId6" Type="http://schemas.openxmlformats.org/officeDocument/2006/relationships/tags" Target="../tags/tag115.xml"/><Relationship Id="rId11" Type="http://schemas.openxmlformats.org/officeDocument/2006/relationships/tags" Target="../tags/tag120.xml"/><Relationship Id="rId24" Type="http://schemas.openxmlformats.org/officeDocument/2006/relationships/oleObject" Target="../embeddings/oleObject10.bin"/><Relationship Id="rId5" Type="http://schemas.openxmlformats.org/officeDocument/2006/relationships/tags" Target="../tags/tag114.xml"/><Relationship Id="rId15" Type="http://schemas.openxmlformats.org/officeDocument/2006/relationships/image" Target="../media/image23.png"/><Relationship Id="rId23" Type="http://schemas.openxmlformats.org/officeDocument/2006/relationships/image" Target="../media/image27.png"/><Relationship Id="rId10" Type="http://schemas.openxmlformats.org/officeDocument/2006/relationships/tags" Target="../tags/tag119.xml"/><Relationship Id="rId19" Type="http://schemas.openxmlformats.org/officeDocument/2006/relationships/image" Target="../media/image25.png"/><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oleObject" Target="../embeddings/oleObject5.bin"/><Relationship Id="rId22" Type="http://schemas.openxmlformats.org/officeDocument/2006/relationships/oleObject" Target="../embeddings/oleObject9.bin"/></Relationships>
</file>

<file path=ppt/slides/_rels/slide17.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 Id="rId5" Type="http://schemas.openxmlformats.org/officeDocument/2006/relationships/image" Target="../media/image29.jpeg"/><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 Id="rId5" Type="http://schemas.openxmlformats.org/officeDocument/2006/relationships/image" Target="../media/image30.wmf"/><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7.xml"/><Relationship Id="rId1" Type="http://schemas.openxmlformats.org/officeDocument/2006/relationships/tags" Target="../tags/tag64.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9.xml"/><Relationship Id="rId1" Type="http://schemas.openxmlformats.org/officeDocument/2006/relationships/tags" Target="../tags/tag1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tags" Target="../tags/tag132.xml"/><Relationship Id="rId7" Type="http://schemas.openxmlformats.org/officeDocument/2006/relationships/image" Target="../media/image32.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31.png"/><Relationship Id="rId5" Type="http://schemas.openxmlformats.org/officeDocument/2006/relationships/slideLayout" Target="../slideLayouts/slideLayout7.xml"/><Relationship Id="rId4" Type="http://schemas.openxmlformats.org/officeDocument/2006/relationships/tags" Target="../tags/tag133.xml"/></Relationships>
</file>

<file path=ppt/slides/_rels/slide23.xml.rels><?xml version="1.0" encoding="UTF-8" standalone="yes"?>
<Relationships xmlns="http://schemas.openxmlformats.org/package/2006/relationships"><Relationship Id="rId3" Type="http://schemas.openxmlformats.org/officeDocument/2006/relationships/tags" Target="../tags/tag136.xml"/><Relationship Id="rId7" Type="http://schemas.openxmlformats.org/officeDocument/2006/relationships/image" Target="../media/image34.wmf"/><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33.png"/><Relationship Id="rId5" Type="http://schemas.openxmlformats.org/officeDocument/2006/relationships/slideLayout" Target="../slideLayouts/slideLayout7.xml"/><Relationship Id="rId4" Type="http://schemas.openxmlformats.org/officeDocument/2006/relationships/tags" Target="../tags/tag137.xml"/></Relationships>
</file>

<file path=ppt/slides/_rels/slide2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slideLayout" Target="../slideLayouts/slideLayout7.xml"/><Relationship Id="rId1" Type="http://schemas.openxmlformats.org/officeDocument/2006/relationships/tags" Target="../tags/tag138.xml"/><Relationship Id="rId4" Type="http://schemas.openxmlformats.org/officeDocument/2006/relationships/image" Target="../media/image36.e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39.emf"/><Relationship Id="rId5" Type="http://schemas.openxmlformats.org/officeDocument/2006/relationships/image" Target="../media/image38.png"/><Relationship Id="rId4" Type="http://schemas.openxmlformats.org/officeDocument/2006/relationships/image" Target="../media/image37.emf"/></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143.xml"/><Relationship Id="rId7" Type="http://schemas.openxmlformats.org/officeDocument/2006/relationships/slideLayout" Target="../slideLayouts/slideLayout7.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tags" Target="../tags/tag149.xml"/><Relationship Id="rId7" Type="http://schemas.openxmlformats.org/officeDocument/2006/relationships/slideLayout" Target="../slideLayouts/slideLayout7.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s>
</file>

<file path=ppt/slides/_rels/slide29.xml.rels><?xml version="1.0" encoding="UTF-8" standalone="yes"?>
<Relationships xmlns="http://schemas.openxmlformats.org/package/2006/relationships"><Relationship Id="rId8" Type="http://schemas.openxmlformats.org/officeDocument/2006/relationships/tags" Target="../tags/tag159.xml"/><Relationship Id="rId3" Type="http://schemas.openxmlformats.org/officeDocument/2006/relationships/tags" Target="../tags/tag154.xml"/><Relationship Id="rId7" Type="http://schemas.openxmlformats.org/officeDocument/2006/relationships/tags" Target="../tags/tag158.xml"/><Relationship Id="rId12" Type="http://schemas.openxmlformats.org/officeDocument/2006/relationships/image" Target="../media/image43.emf"/><Relationship Id="rId2" Type="http://schemas.openxmlformats.org/officeDocument/2006/relationships/tags" Target="../tags/tag153.xml"/><Relationship Id="rId1" Type="http://schemas.openxmlformats.org/officeDocument/2006/relationships/vmlDrawing" Target="../drawings/vmlDrawing5.vml"/><Relationship Id="rId6" Type="http://schemas.openxmlformats.org/officeDocument/2006/relationships/tags" Target="../tags/tag157.xml"/><Relationship Id="rId11" Type="http://schemas.openxmlformats.org/officeDocument/2006/relationships/oleObject" Target="../embeddings/oleObject11.bin"/><Relationship Id="rId5" Type="http://schemas.openxmlformats.org/officeDocument/2006/relationships/tags" Target="../tags/tag156.xml"/><Relationship Id="rId10" Type="http://schemas.openxmlformats.org/officeDocument/2006/relationships/image" Target="../media/image44.jpeg"/><Relationship Id="rId4" Type="http://schemas.openxmlformats.org/officeDocument/2006/relationships/tags" Target="../tags/tag155.xml"/><Relationship Id="rId9"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6.jpeg"/><Relationship Id="rId3" Type="http://schemas.openxmlformats.org/officeDocument/2006/relationships/tags" Target="../tags/tag67.xml"/><Relationship Id="rId7" Type="http://schemas.openxmlformats.org/officeDocument/2006/relationships/tags" Target="../tags/tag71.xml"/><Relationship Id="rId12" Type="http://schemas.openxmlformats.org/officeDocument/2006/relationships/image" Target="../media/image5.jpe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media/image4.jpeg"/><Relationship Id="rId5" Type="http://schemas.openxmlformats.org/officeDocument/2006/relationships/tags" Target="../tags/tag69.xml"/><Relationship Id="rId10" Type="http://schemas.openxmlformats.org/officeDocument/2006/relationships/image" Target="../media/image2.jpeg"/><Relationship Id="rId4" Type="http://schemas.openxmlformats.org/officeDocument/2006/relationships/tags" Target="../tags/tag68.xml"/><Relationship Id="rId9" Type="http://schemas.openxmlformats.org/officeDocument/2006/relationships/image" Target="../media/image3.jpeg"/><Relationship Id="rId14" Type="http://schemas.openxmlformats.org/officeDocument/2006/relationships/image" Target="../media/image7.jpeg"/></Relationships>
</file>

<file path=ppt/slides/_rels/slide30.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image" Target="../media/image45.jpeg"/><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image" Target="../media/image40.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slideLayout" Target="../slideLayouts/slideLayout7.xml"/><Relationship Id="rId5" Type="http://schemas.openxmlformats.org/officeDocument/2006/relationships/tags" Target="../tags/tag164.xml"/><Relationship Id="rId10" Type="http://schemas.openxmlformats.org/officeDocument/2006/relationships/tags" Target="../tags/tag169.xml"/><Relationship Id="rId4" Type="http://schemas.openxmlformats.org/officeDocument/2006/relationships/tags" Target="../tags/tag163.xml"/><Relationship Id="rId9" Type="http://schemas.openxmlformats.org/officeDocument/2006/relationships/tags" Target="../tags/tag168.xml"/></Relationships>
</file>

<file path=ppt/slides/_rels/slide31.xml.rels><?xml version="1.0" encoding="UTF-8" standalone="yes"?>
<Relationships xmlns="http://schemas.openxmlformats.org/package/2006/relationships"><Relationship Id="rId3" Type="http://schemas.openxmlformats.org/officeDocument/2006/relationships/tags" Target="../tags/tag172.xml"/><Relationship Id="rId7" Type="http://schemas.openxmlformats.org/officeDocument/2006/relationships/image" Target="../media/image46.jpe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slideLayout" Target="../slideLayouts/slideLayout7.xml"/><Relationship Id="rId5" Type="http://schemas.openxmlformats.org/officeDocument/2006/relationships/tags" Target="../tags/tag174.xml"/><Relationship Id="rId4" Type="http://schemas.openxmlformats.org/officeDocument/2006/relationships/tags" Target="../tags/tag17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6.xml"/><Relationship Id="rId1" Type="http://schemas.openxmlformats.org/officeDocument/2006/relationships/tags" Target="../tags/tag175.xml"/></Relationships>
</file>

<file path=ppt/slides/_rels/slide33.xml.rels><?xml version="1.0" encoding="UTF-8" standalone="yes"?>
<Relationships xmlns="http://schemas.openxmlformats.org/package/2006/relationships"><Relationship Id="rId8" Type="http://schemas.openxmlformats.org/officeDocument/2006/relationships/tags" Target="../tags/tag184.xml"/><Relationship Id="rId3" Type="http://schemas.openxmlformats.org/officeDocument/2006/relationships/tags" Target="../tags/tag179.xml"/><Relationship Id="rId7" Type="http://schemas.openxmlformats.org/officeDocument/2006/relationships/tags" Target="../tags/tag183.xml"/><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tags" Target="../tags/tag182.xml"/><Relationship Id="rId5" Type="http://schemas.openxmlformats.org/officeDocument/2006/relationships/tags" Target="../tags/tag181.xml"/><Relationship Id="rId10" Type="http://schemas.openxmlformats.org/officeDocument/2006/relationships/slideLayout" Target="../slideLayouts/slideLayout7.xml"/><Relationship Id="rId4" Type="http://schemas.openxmlformats.org/officeDocument/2006/relationships/tags" Target="../tags/tag180.xml"/><Relationship Id="rId9" Type="http://schemas.openxmlformats.org/officeDocument/2006/relationships/tags" Target="../tags/tag185.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87.xml"/><Relationship Id="rId7" Type="http://schemas.openxmlformats.org/officeDocument/2006/relationships/tags" Target="../tags/tag191.xml"/><Relationship Id="rId2" Type="http://schemas.openxmlformats.org/officeDocument/2006/relationships/tags" Target="../tags/tag186.xml"/><Relationship Id="rId1" Type="http://schemas.openxmlformats.org/officeDocument/2006/relationships/vmlDrawing" Target="../drawings/vmlDrawing6.vml"/><Relationship Id="rId6" Type="http://schemas.openxmlformats.org/officeDocument/2006/relationships/tags" Target="../tags/tag190.xml"/><Relationship Id="rId11" Type="http://schemas.openxmlformats.org/officeDocument/2006/relationships/image" Target="../media/image47.png"/><Relationship Id="rId5" Type="http://schemas.openxmlformats.org/officeDocument/2006/relationships/tags" Target="../tags/tag189.xml"/><Relationship Id="rId10" Type="http://schemas.openxmlformats.org/officeDocument/2006/relationships/oleObject" Target="../embeddings/oleObject12.bin"/><Relationship Id="rId4" Type="http://schemas.openxmlformats.org/officeDocument/2006/relationships/tags" Target="../tags/tag188.xml"/><Relationship Id="rId9" Type="http://schemas.openxmlformats.org/officeDocument/2006/relationships/image" Target="../media/image48.jpeg"/></Relationships>
</file>

<file path=ppt/slides/_rels/slide35.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tags" Target="../tags/tag194.xml"/><Relationship Id="rId7" Type="http://schemas.openxmlformats.org/officeDocument/2006/relationships/slideLayout" Target="../slideLayouts/slideLayout7.xml"/><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9" Type="http://schemas.openxmlformats.org/officeDocument/2006/relationships/image" Target="../media/image50.GIF"/></Relationships>
</file>

<file path=ppt/slides/_rels/slide36.xml.rels><?xml version="1.0" encoding="UTF-8" standalone="yes"?>
<Relationships xmlns="http://schemas.openxmlformats.org/package/2006/relationships"><Relationship Id="rId8" Type="http://schemas.openxmlformats.org/officeDocument/2006/relationships/tags" Target="../tags/tag205.xml"/><Relationship Id="rId13" Type="http://schemas.openxmlformats.org/officeDocument/2006/relationships/slideLayout" Target="../slideLayouts/slideLayout7.xml"/><Relationship Id="rId3" Type="http://schemas.openxmlformats.org/officeDocument/2006/relationships/tags" Target="../tags/tag200.xml"/><Relationship Id="rId7" Type="http://schemas.openxmlformats.org/officeDocument/2006/relationships/tags" Target="../tags/tag204.xml"/><Relationship Id="rId12" Type="http://schemas.openxmlformats.org/officeDocument/2006/relationships/tags" Target="../tags/tag209.xm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tags" Target="../tags/tag203.xml"/><Relationship Id="rId11" Type="http://schemas.openxmlformats.org/officeDocument/2006/relationships/tags" Target="../tags/tag208.xml"/><Relationship Id="rId5" Type="http://schemas.openxmlformats.org/officeDocument/2006/relationships/tags" Target="../tags/tag202.xml"/><Relationship Id="rId15" Type="http://schemas.openxmlformats.org/officeDocument/2006/relationships/image" Target="../media/image52.emf"/><Relationship Id="rId10" Type="http://schemas.openxmlformats.org/officeDocument/2006/relationships/tags" Target="../tags/tag207.xml"/><Relationship Id="rId4" Type="http://schemas.openxmlformats.org/officeDocument/2006/relationships/tags" Target="../tags/tag201.xml"/><Relationship Id="rId9" Type="http://schemas.openxmlformats.org/officeDocument/2006/relationships/tags" Target="../tags/tag206.xml"/><Relationship Id="rId14" Type="http://schemas.openxmlformats.org/officeDocument/2006/relationships/image" Target="../media/image51.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12.xml"/><Relationship Id="rId7" Type="http://schemas.openxmlformats.org/officeDocument/2006/relationships/tags" Target="../tags/tag216.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s>
</file>

<file path=ppt/slides/_rels/slide38.xml.rels><?xml version="1.0" encoding="UTF-8" standalone="yes"?>
<Relationships xmlns="http://schemas.openxmlformats.org/package/2006/relationships"><Relationship Id="rId8" Type="http://schemas.openxmlformats.org/officeDocument/2006/relationships/tags" Target="../tags/tag224.xml"/><Relationship Id="rId13" Type="http://schemas.openxmlformats.org/officeDocument/2006/relationships/image" Target="../media/image53.jpeg"/><Relationship Id="rId3" Type="http://schemas.openxmlformats.org/officeDocument/2006/relationships/tags" Target="../tags/tag219.xml"/><Relationship Id="rId7" Type="http://schemas.openxmlformats.org/officeDocument/2006/relationships/tags" Target="../tags/tag223.xml"/><Relationship Id="rId12" Type="http://schemas.openxmlformats.org/officeDocument/2006/relationships/slideLayout" Target="../slideLayouts/slideLayout7.xml"/><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tags" Target="../tags/tag222.xml"/><Relationship Id="rId11" Type="http://schemas.openxmlformats.org/officeDocument/2006/relationships/tags" Target="../tags/tag227.xml"/><Relationship Id="rId5" Type="http://schemas.openxmlformats.org/officeDocument/2006/relationships/tags" Target="../tags/tag221.xml"/><Relationship Id="rId10" Type="http://schemas.openxmlformats.org/officeDocument/2006/relationships/tags" Target="../tags/tag226.xml"/><Relationship Id="rId4" Type="http://schemas.openxmlformats.org/officeDocument/2006/relationships/tags" Target="../tags/tag220.xml"/><Relationship Id="rId9" Type="http://schemas.openxmlformats.org/officeDocument/2006/relationships/tags" Target="../tags/tag225.xml"/></Relationships>
</file>

<file path=ppt/slides/_rels/slide39.xml.rels><?xml version="1.0" encoding="UTF-8" standalone="yes"?>
<Relationships xmlns="http://schemas.openxmlformats.org/package/2006/relationships"><Relationship Id="rId8" Type="http://schemas.openxmlformats.org/officeDocument/2006/relationships/tags" Target="../tags/tag235.xml"/><Relationship Id="rId3" Type="http://schemas.openxmlformats.org/officeDocument/2006/relationships/tags" Target="../tags/tag230.xml"/><Relationship Id="rId7" Type="http://schemas.openxmlformats.org/officeDocument/2006/relationships/tags" Target="../tags/tag234.xml"/><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tags" Target="../tags/tag233.xml"/><Relationship Id="rId11" Type="http://schemas.openxmlformats.org/officeDocument/2006/relationships/image" Target="../media/image55.png"/><Relationship Id="rId5" Type="http://schemas.openxmlformats.org/officeDocument/2006/relationships/tags" Target="../tags/tag232.xml"/><Relationship Id="rId10" Type="http://schemas.openxmlformats.org/officeDocument/2006/relationships/image" Target="../media/image54.jpeg"/><Relationship Id="rId4" Type="http://schemas.openxmlformats.org/officeDocument/2006/relationships/tags" Target="../tags/tag231.xml"/><Relationship Id="rId9"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4"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tags" Target="../tags/tag238.xml"/><Relationship Id="rId7" Type="http://schemas.openxmlformats.org/officeDocument/2006/relationships/image" Target="../media/image56.jpeg"/><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slideLayout" Target="../slideLayouts/slideLayout7.xml"/><Relationship Id="rId5" Type="http://schemas.openxmlformats.org/officeDocument/2006/relationships/tags" Target="../tags/tag240.xml"/><Relationship Id="rId4" Type="http://schemas.openxmlformats.org/officeDocument/2006/relationships/tags" Target="../tags/tag239.xml"/></Relationships>
</file>

<file path=ppt/slides/_rels/slide41.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hyperlink" Target="https://baike.sogou.com/lemma/ShowInnerLink.htm?lemmaId=63717882&amp;ss_c=ssc.citiao.link" TargetMode="External"/><Relationship Id="rId3" Type="http://schemas.openxmlformats.org/officeDocument/2006/relationships/tags" Target="../tags/tag242.xml"/><Relationship Id="rId7" Type="http://schemas.openxmlformats.org/officeDocument/2006/relationships/tags" Target="../tags/tag246.xml"/><Relationship Id="rId12" Type="http://schemas.openxmlformats.org/officeDocument/2006/relationships/image" Target="../media/image57.png"/><Relationship Id="rId2" Type="http://schemas.openxmlformats.org/officeDocument/2006/relationships/tags" Target="../tags/tag241.xml"/><Relationship Id="rId1" Type="http://schemas.openxmlformats.org/officeDocument/2006/relationships/vmlDrawing" Target="../drawings/vmlDrawing7.vml"/><Relationship Id="rId6" Type="http://schemas.openxmlformats.org/officeDocument/2006/relationships/tags" Target="../tags/tag245.xml"/><Relationship Id="rId11" Type="http://schemas.openxmlformats.org/officeDocument/2006/relationships/image" Target="../media/image18.png"/><Relationship Id="rId5" Type="http://schemas.openxmlformats.org/officeDocument/2006/relationships/tags" Target="../tags/tag244.xml"/><Relationship Id="rId10" Type="http://schemas.openxmlformats.org/officeDocument/2006/relationships/oleObject" Target="../embeddings/oleObject13.bin"/><Relationship Id="rId4" Type="http://schemas.openxmlformats.org/officeDocument/2006/relationships/tags" Target="../tags/tag243.xml"/><Relationship Id="rId9" Type="http://schemas.openxmlformats.org/officeDocument/2006/relationships/slideLayout" Target="../slideLayouts/slideLayout7.xml"/><Relationship Id="rId14" Type="http://schemas.openxmlformats.org/officeDocument/2006/relationships/hyperlink" Target="https://baike.sogou.com/lemma/ShowInnerLink.htm?lemmaId=7892480&amp;ss_c=ssc.citiao.link"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tags" Target="../tags/tag250.xml"/><Relationship Id="rId7" Type="http://schemas.openxmlformats.org/officeDocument/2006/relationships/audio" Target="../media/audio1.wav"/><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slideLayout" Target="../slideLayouts/slideLayout7.xml"/><Relationship Id="rId5" Type="http://schemas.openxmlformats.org/officeDocument/2006/relationships/tags" Target="../tags/tag252.xml"/><Relationship Id="rId4" Type="http://schemas.openxmlformats.org/officeDocument/2006/relationships/tags" Target="../tags/tag251.xml"/><Relationship Id="rId9" Type="http://schemas.openxmlformats.org/officeDocument/2006/relationships/image" Target="../media/image59.wmf"/></Relationships>
</file>

<file path=ppt/slides/_rels/slide43.xml.rels><?xml version="1.0" encoding="UTF-8" standalone="yes"?>
<Relationships xmlns="http://schemas.openxmlformats.org/package/2006/relationships"><Relationship Id="rId3" Type="http://schemas.openxmlformats.org/officeDocument/2006/relationships/tags" Target="../tags/tag255.xml"/><Relationship Id="rId7" Type="http://schemas.openxmlformats.org/officeDocument/2006/relationships/image" Target="../media/image61.emf"/><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image" Target="../media/image60.png"/><Relationship Id="rId5" Type="http://schemas.openxmlformats.org/officeDocument/2006/relationships/slideLayout" Target="../slideLayouts/slideLayout7.xml"/><Relationship Id="rId4" Type="http://schemas.openxmlformats.org/officeDocument/2006/relationships/tags" Target="../tags/tag256.xml"/></Relationships>
</file>

<file path=ppt/slides/_rels/slide44.xml.rels><?xml version="1.0" encoding="UTF-8" standalone="yes"?>
<Relationships xmlns="http://schemas.openxmlformats.org/package/2006/relationships"><Relationship Id="rId8" Type="http://schemas.openxmlformats.org/officeDocument/2006/relationships/tags" Target="../tags/tag263.xml"/><Relationship Id="rId13" Type="http://schemas.openxmlformats.org/officeDocument/2006/relationships/image" Target="../media/image62.png"/><Relationship Id="rId3" Type="http://schemas.openxmlformats.org/officeDocument/2006/relationships/tags" Target="../tags/tag258.xml"/><Relationship Id="rId7" Type="http://schemas.openxmlformats.org/officeDocument/2006/relationships/tags" Target="../tags/tag262.xml"/><Relationship Id="rId12" Type="http://schemas.openxmlformats.org/officeDocument/2006/relationships/oleObject" Target="../embeddings/oleObject14.bin"/><Relationship Id="rId2" Type="http://schemas.openxmlformats.org/officeDocument/2006/relationships/tags" Target="../tags/tag257.xml"/><Relationship Id="rId1" Type="http://schemas.openxmlformats.org/officeDocument/2006/relationships/vmlDrawing" Target="../drawings/vmlDrawing8.vml"/><Relationship Id="rId6" Type="http://schemas.openxmlformats.org/officeDocument/2006/relationships/tags" Target="../tags/tag261.xml"/><Relationship Id="rId11" Type="http://schemas.openxmlformats.org/officeDocument/2006/relationships/image" Target="../media/image64.GIF"/><Relationship Id="rId5" Type="http://schemas.openxmlformats.org/officeDocument/2006/relationships/tags" Target="../tags/tag260.xml"/><Relationship Id="rId15" Type="http://schemas.openxmlformats.org/officeDocument/2006/relationships/image" Target="../media/image63.png"/><Relationship Id="rId10" Type="http://schemas.openxmlformats.org/officeDocument/2006/relationships/slideLayout" Target="../slideLayouts/slideLayout7.xml"/><Relationship Id="rId4" Type="http://schemas.openxmlformats.org/officeDocument/2006/relationships/tags" Target="../tags/tag259.xml"/><Relationship Id="rId9" Type="http://schemas.openxmlformats.org/officeDocument/2006/relationships/tags" Target="../tags/tag264.xml"/><Relationship Id="rId14" Type="http://schemas.openxmlformats.org/officeDocument/2006/relationships/oleObject" Target="../embeddings/oleObject15.bin"/></Relationships>
</file>

<file path=ppt/slides/_rels/slide4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267.xml"/><Relationship Id="rId7" Type="http://schemas.openxmlformats.org/officeDocument/2006/relationships/image" Target="../media/image65.jpeg"/><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slideLayout" Target="../slideLayouts/slideLayout7.xml"/><Relationship Id="rId5" Type="http://schemas.openxmlformats.org/officeDocument/2006/relationships/tags" Target="../tags/tag269.xml"/><Relationship Id="rId4" Type="http://schemas.openxmlformats.org/officeDocument/2006/relationships/tags" Target="../tags/tag268.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70.xml"/></Relationships>
</file>

<file path=ppt/slides/_rels/slide47.xml.rels><?xml version="1.0" encoding="UTF-8" standalone="yes"?>
<Relationships xmlns="http://schemas.openxmlformats.org/package/2006/relationships"><Relationship Id="rId3" Type="http://schemas.openxmlformats.org/officeDocument/2006/relationships/tags" Target="../tags/tag273.xml"/><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image" Target="../media/image68.emf"/><Relationship Id="rId5" Type="http://schemas.openxmlformats.org/officeDocument/2006/relationships/image" Target="../media/image67.jpeg"/><Relationship Id="rId4"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75.xml"/><Relationship Id="rId1" Type="http://schemas.openxmlformats.org/officeDocument/2006/relationships/tags" Target="../tags/tag274.xml"/></Relationships>
</file>

<file path=ppt/slides/_rels/slide49.xml.rels><?xml version="1.0" encoding="UTF-8" standalone="yes"?>
<Relationships xmlns="http://schemas.openxmlformats.org/package/2006/relationships"><Relationship Id="rId8" Type="http://schemas.openxmlformats.org/officeDocument/2006/relationships/image" Target="../media/image69.GIF"/><Relationship Id="rId3" Type="http://schemas.openxmlformats.org/officeDocument/2006/relationships/tags" Target="../tags/tag278.xml"/><Relationship Id="rId7" Type="http://schemas.openxmlformats.org/officeDocument/2006/relationships/slideLayout" Target="../slideLayouts/slideLayout7.xml"/><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tags" Target="../tags/tag281.xml"/><Relationship Id="rId5" Type="http://schemas.openxmlformats.org/officeDocument/2006/relationships/tags" Target="../tags/tag280.xml"/><Relationship Id="rId4" Type="http://schemas.openxmlformats.org/officeDocument/2006/relationships/tags" Target="../tags/tag279.xml"/><Relationship Id="rId9" Type="http://schemas.openxmlformats.org/officeDocument/2006/relationships/image" Target="../media/image70.GIF"/></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Layout" Target="../slideLayouts/slideLayout7.xml"/><Relationship Id="rId1" Type="http://schemas.openxmlformats.org/officeDocument/2006/relationships/tags" Target="../tags/tag75.xml"/><Relationship Id="rId4" Type="http://schemas.openxmlformats.org/officeDocument/2006/relationships/image" Target="../media/image9.emf"/></Relationships>
</file>

<file path=ppt/slides/_rels/slide50.xml.rels><?xml version="1.0" encoding="UTF-8" standalone="yes"?>
<Relationships xmlns="http://schemas.openxmlformats.org/package/2006/relationships"><Relationship Id="rId8" Type="http://schemas.openxmlformats.org/officeDocument/2006/relationships/tags" Target="../tags/tag289.xml"/><Relationship Id="rId13" Type="http://schemas.openxmlformats.org/officeDocument/2006/relationships/tags" Target="../tags/tag294.xml"/><Relationship Id="rId3" Type="http://schemas.openxmlformats.org/officeDocument/2006/relationships/tags" Target="../tags/tag284.xml"/><Relationship Id="rId7" Type="http://schemas.openxmlformats.org/officeDocument/2006/relationships/tags" Target="../tags/tag288.xml"/><Relationship Id="rId12" Type="http://schemas.openxmlformats.org/officeDocument/2006/relationships/tags" Target="../tags/tag293.xml"/><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tags" Target="../tags/tag287.xml"/><Relationship Id="rId11" Type="http://schemas.openxmlformats.org/officeDocument/2006/relationships/tags" Target="../tags/tag292.xml"/><Relationship Id="rId5" Type="http://schemas.openxmlformats.org/officeDocument/2006/relationships/tags" Target="../tags/tag286.xml"/><Relationship Id="rId15" Type="http://schemas.openxmlformats.org/officeDocument/2006/relationships/slideLayout" Target="../slideLayouts/slideLayout7.xml"/><Relationship Id="rId10" Type="http://schemas.openxmlformats.org/officeDocument/2006/relationships/tags" Target="../tags/tag291.xml"/><Relationship Id="rId4" Type="http://schemas.openxmlformats.org/officeDocument/2006/relationships/tags" Target="../tags/tag285.xml"/><Relationship Id="rId9" Type="http://schemas.openxmlformats.org/officeDocument/2006/relationships/tags" Target="../tags/tag290.xml"/><Relationship Id="rId14" Type="http://schemas.openxmlformats.org/officeDocument/2006/relationships/tags" Target="../tags/tag295.xml"/></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97.xml"/><Relationship Id="rId7" Type="http://schemas.openxmlformats.org/officeDocument/2006/relationships/tags" Target="../tags/tag301.xml"/><Relationship Id="rId2" Type="http://schemas.openxmlformats.org/officeDocument/2006/relationships/tags" Target="../tags/tag296.xml"/><Relationship Id="rId1" Type="http://schemas.openxmlformats.org/officeDocument/2006/relationships/vmlDrawing" Target="../drawings/vmlDrawing9.vml"/><Relationship Id="rId6" Type="http://schemas.openxmlformats.org/officeDocument/2006/relationships/tags" Target="../tags/tag300.xml"/><Relationship Id="rId5" Type="http://schemas.openxmlformats.org/officeDocument/2006/relationships/tags" Target="../tags/tag299.xml"/><Relationship Id="rId10" Type="http://schemas.openxmlformats.org/officeDocument/2006/relationships/image" Target="../media/image71.png"/><Relationship Id="rId4" Type="http://schemas.openxmlformats.org/officeDocument/2006/relationships/tags" Target="../tags/tag298.xml"/><Relationship Id="rId9" Type="http://schemas.openxmlformats.org/officeDocument/2006/relationships/oleObject" Target="../embeddings/oleObject16.bin"/></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02.xml"/></Relationships>
</file>

<file path=ppt/slides/_rels/slide53.xml.rels><?xml version="1.0" encoding="UTF-8" standalone="yes"?>
<Relationships xmlns="http://schemas.openxmlformats.org/package/2006/relationships"><Relationship Id="rId3" Type="http://schemas.openxmlformats.org/officeDocument/2006/relationships/tags" Target="../tags/tag305.xml"/><Relationship Id="rId2" Type="http://schemas.openxmlformats.org/officeDocument/2006/relationships/tags" Target="../tags/tag304.xml"/><Relationship Id="rId1" Type="http://schemas.openxmlformats.org/officeDocument/2006/relationships/tags" Target="../tags/tag303.xml"/><Relationship Id="rId5" Type="http://schemas.openxmlformats.org/officeDocument/2006/relationships/image" Target="../media/image72.png"/><Relationship Id="rId4"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tags" Target="../tags/tag308.xml"/><Relationship Id="rId7" Type="http://schemas.openxmlformats.org/officeDocument/2006/relationships/image" Target="../media/image73.jpeg"/><Relationship Id="rId2" Type="http://schemas.openxmlformats.org/officeDocument/2006/relationships/tags" Target="../tags/tag307.xml"/><Relationship Id="rId1" Type="http://schemas.openxmlformats.org/officeDocument/2006/relationships/tags" Target="../tags/tag306.xml"/><Relationship Id="rId6" Type="http://schemas.openxmlformats.org/officeDocument/2006/relationships/slideLayout" Target="../slideLayouts/slideLayout7.xml"/><Relationship Id="rId5" Type="http://schemas.openxmlformats.org/officeDocument/2006/relationships/tags" Target="../tags/tag310.xml"/><Relationship Id="rId4" Type="http://schemas.openxmlformats.org/officeDocument/2006/relationships/tags" Target="../tags/tag309.xml"/></Relationships>
</file>

<file path=ppt/slides/_rels/slide55.xml.rels><?xml version="1.0" encoding="UTF-8" standalone="yes"?>
<Relationships xmlns="http://schemas.openxmlformats.org/package/2006/relationships"><Relationship Id="rId3" Type="http://schemas.openxmlformats.org/officeDocument/2006/relationships/tags" Target="../tags/tag313.xml"/><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image" Target="../media/image75.png"/><Relationship Id="rId5" Type="http://schemas.openxmlformats.org/officeDocument/2006/relationships/slideLayout" Target="../slideLayouts/slideLayout7.xml"/><Relationship Id="rId4" Type="http://schemas.openxmlformats.org/officeDocument/2006/relationships/tags" Target="../tags/tag314.xml"/></Relationships>
</file>

<file path=ppt/slides/_rels/slide56.xml.rels><?xml version="1.0" encoding="UTF-8" standalone="yes"?>
<Relationships xmlns="http://schemas.openxmlformats.org/package/2006/relationships"><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tags" Target="../tags/tag315.xml"/><Relationship Id="rId5" Type="http://schemas.openxmlformats.org/officeDocument/2006/relationships/image" Target="../media/image76.png"/><Relationship Id="rId4"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319.xml"/><Relationship Id="rId7" Type="http://schemas.openxmlformats.org/officeDocument/2006/relationships/oleObject" Target="../embeddings/oleObject17.bin"/><Relationship Id="rId2" Type="http://schemas.openxmlformats.org/officeDocument/2006/relationships/tags" Target="../tags/tag318.xml"/><Relationship Id="rId1" Type="http://schemas.openxmlformats.org/officeDocument/2006/relationships/vmlDrawing" Target="../drawings/vmlDrawing10.vml"/><Relationship Id="rId6" Type="http://schemas.openxmlformats.org/officeDocument/2006/relationships/slideLayout" Target="../slideLayouts/slideLayout7.xml"/><Relationship Id="rId5" Type="http://schemas.openxmlformats.org/officeDocument/2006/relationships/tags" Target="../tags/tag321.xml"/><Relationship Id="rId4" Type="http://schemas.openxmlformats.org/officeDocument/2006/relationships/tags" Target="../tags/tag320.xml"/><Relationship Id="rId9" Type="http://schemas.openxmlformats.org/officeDocument/2006/relationships/image" Target="../media/image78.GIF"/></Relationships>
</file>

<file path=ppt/slides/_rels/slide58.xml.rels><?xml version="1.0" encoding="UTF-8" standalone="yes"?>
<Relationships xmlns="http://schemas.openxmlformats.org/package/2006/relationships"><Relationship Id="rId3" Type="http://schemas.openxmlformats.org/officeDocument/2006/relationships/tags" Target="../tags/tag324.xml"/><Relationship Id="rId7" Type="http://schemas.openxmlformats.org/officeDocument/2006/relationships/image" Target="../media/image80.jpeg"/><Relationship Id="rId2" Type="http://schemas.openxmlformats.org/officeDocument/2006/relationships/tags" Target="../tags/tag323.xml"/><Relationship Id="rId1" Type="http://schemas.openxmlformats.org/officeDocument/2006/relationships/tags" Target="../tags/tag322.xml"/><Relationship Id="rId6" Type="http://schemas.openxmlformats.org/officeDocument/2006/relationships/image" Target="../media/image79.jpeg"/><Relationship Id="rId5" Type="http://schemas.openxmlformats.org/officeDocument/2006/relationships/slideLayout" Target="../slideLayouts/slideLayout7.xml"/><Relationship Id="rId4" Type="http://schemas.openxmlformats.org/officeDocument/2006/relationships/tags" Target="../tags/tag325.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7.xml"/><Relationship Id="rId1" Type="http://schemas.openxmlformats.org/officeDocument/2006/relationships/tags" Target="../tags/tag326.xml"/><Relationship Id="rId4" Type="http://schemas.openxmlformats.org/officeDocument/2006/relationships/image" Target="../media/image81.jpeg"/></Relationships>
</file>

<file path=ppt/slides/_rels/slide6.xml.rels><?xml version="1.0" encoding="UTF-8" standalone="yes"?>
<Relationships xmlns="http://schemas.openxmlformats.org/package/2006/relationships"><Relationship Id="rId8" Type="http://schemas.openxmlformats.org/officeDocument/2006/relationships/tags" Target="../tags/tag82.xml"/><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image" Target="../media/image10.png"/><Relationship Id="rId2" Type="http://schemas.openxmlformats.org/officeDocument/2006/relationships/tags" Target="../tags/tag76.xml"/><Relationship Id="rId1" Type="http://schemas.openxmlformats.org/officeDocument/2006/relationships/vmlDrawing" Target="../drawings/vmlDrawing1.vml"/><Relationship Id="rId6" Type="http://schemas.openxmlformats.org/officeDocument/2006/relationships/tags" Target="../tags/tag80.xml"/><Relationship Id="rId11" Type="http://schemas.openxmlformats.org/officeDocument/2006/relationships/oleObject" Target="../embeddings/oleObject1.bin"/><Relationship Id="rId5" Type="http://schemas.openxmlformats.org/officeDocument/2006/relationships/tags" Target="../tags/tag79.xml"/><Relationship Id="rId10" Type="http://schemas.openxmlformats.org/officeDocument/2006/relationships/slideLayout" Target="../slideLayouts/slideLayout7.xml"/><Relationship Id="rId4" Type="http://schemas.openxmlformats.org/officeDocument/2006/relationships/tags" Target="../tags/tag78.xml"/><Relationship Id="rId9" Type="http://schemas.openxmlformats.org/officeDocument/2006/relationships/tags" Target="../tags/tag83.xml"/></Relationships>
</file>

<file path=ppt/slides/_rels/slide60.xml.rels><?xml version="1.0" encoding="UTF-8" standalone="yes"?>
<Relationships xmlns="http://schemas.openxmlformats.org/package/2006/relationships"><Relationship Id="rId8" Type="http://schemas.openxmlformats.org/officeDocument/2006/relationships/tags" Target="../tags/tag335.xml"/><Relationship Id="rId3" Type="http://schemas.openxmlformats.org/officeDocument/2006/relationships/tags" Target="../tags/tag330.xml"/><Relationship Id="rId7" Type="http://schemas.openxmlformats.org/officeDocument/2006/relationships/tags" Target="../tags/tag334.xml"/><Relationship Id="rId12" Type="http://schemas.openxmlformats.org/officeDocument/2006/relationships/image" Target="../media/image82.png"/><Relationship Id="rId2" Type="http://schemas.openxmlformats.org/officeDocument/2006/relationships/tags" Target="../tags/tag329.xml"/><Relationship Id="rId1" Type="http://schemas.openxmlformats.org/officeDocument/2006/relationships/tags" Target="../tags/tag328.xml"/><Relationship Id="rId6" Type="http://schemas.openxmlformats.org/officeDocument/2006/relationships/tags" Target="../tags/tag333.xml"/><Relationship Id="rId11" Type="http://schemas.openxmlformats.org/officeDocument/2006/relationships/slideLayout" Target="../slideLayouts/slideLayout7.xml"/><Relationship Id="rId5" Type="http://schemas.openxmlformats.org/officeDocument/2006/relationships/tags" Target="../tags/tag332.xml"/><Relationship Id="rId10" Type="http://schemas.openxmlformats.org/officeDocument/2006/relationships/tags" Target="../tags/tag337.xml"/><Relationship Id="rId4" Type="http://schemas.openxmlformats.org/officeDocument/2006/relationships/tags" Target="../tags/tag331.xml"/><Relationship Id="rId9" Type="http://schemas.openxmlformats.org/officeDocument/2006/relationships/tags" Target="../tags/tag336.xml"/></Relationships>
</file>

<file path=ppt/slides/_rels/slide61.xml.rels><?xml version="1.0" encoding="UTF-8" standalone="yes"?>
<Relationships xmlns="http://schemas.openxmlformats.org/package/2006/relationships"><Relationship Id="rId3" Type="http://schemas.openxmlformats.org/officeDocument/2006/relationships/tags" Target="../tags/tag340.xml"/><Relationship Id="rId7" Type="http://schemas.openxmlformats.org/officeDocument/2006/relationships/image" Target="../media/image83.jpeg"/><Relationship Id="rId2" Type="http://schemas.openxmlformats.org/officeDocument/2006/relationships/tags" Target="../tags/tag339.xml"/><Relationship Id="rId1" Type="http://schemas.openxmlformats.org/officeDocument/2006/relationships/tags" Target="../tags/tag338.xml"/><Relationship Id="rId6" Type="http://schemas.openxmlformats.org/officeDocument/2006/relationships/slideLayout" Target="../slideLayouts/slideLayout7.xml"/><Relationship Id="rId5" Type="http://schemas.openxmlformats.org/officeDocument/2006/relationships/tags" Target="../tags/tag342.xml"/><Relationship Id="rId4" Type="http://schemas.openxmlformats.org/officeDocument/2006/relationships/tags" Target="../tags/tag341.xml"/></Relationships>
</file>

<file path=ppt/slides/_rels/slide62.xml.rels><?xml version="1.0" encoding="UTF-8" standalone="yes"?>
<Relationships xmlns="http://schemas.openxmlformats.org/package/2006/relationships"><Relationship Id="rId8" Type="http://schemas.openxmlformats.org/officeDocument/2006/relationships/tags" Target="../tags/tag349.xml"/><Relationship Id="rId13" Type="http://schemas.openxmlformats.org/officeDocument/2006/relationships/tags" Target="../tags/tag354.xml"/><Relationship Id="rId18" Type="http://schemas.openxmlformats.org/officeDocument/2006/relationships/tags" Target="../tags/tag359.xml"/><Relationship Id="rId3" Type="http://schemas.openxmlformats.org/officeDocument/2006/relationships/tags" Target="../tags/tag344.xml"/><Relationship Id="rId21" Type="http://schemas.openxmlformats.org/officeDocument/2006/relationships/image" Target="../media/image84.png"/><Relationship Id="rId7" Type="http://schemas.openxmlformats.org/officeDocument/2006/relationships/tags" Target="../tags/tag348.xml"/><Relationship Id="rId12" Type="http://schemas.openxmlformats.org/officeDocument/2006/relationships/tags" Target="../tags/tag353.xml"/><Relationship Id="rId17" Type="http://schemas.openxmlformats.org/officeDocument/2006/relationships/tags" Target="../tags/tag358.xml"/><Relationship Id="rId2" Type="http://schemas.openxmlformats.org/officeDocument/2006/relationships/tags" Target="../tags/tag343.xml"/><Relationship Id="rId16" Type="http://schemas.openxmlformats.org/officeDocument/2006/relationships/tags" Target="../tags/tag357.xml"/><Relationship Id="rId20" Type="http://schemas.openxmlformats.org/officeDocument/2006/relationships/oleObject" Target="../embeddings/oleObject18.bin"/><Relationship Id="rId1" Type="http://schemas.openxmlformats.org/officeDocument/2006/relationships/vmlDrawing" Target="../drawings/vmlDrawing11.vml"/><Relationship Id="rId6" Type="http://schemas.openxmlformats.org/officeDocument/2006/relationships/tags" Target="../tags/tag347.xml"/><Relationship Id="rId11" Type="http://schemas.openxmlformats.org/officeDocument/2006/relationships/tags" Target="../tags/tag352.xml"/><Relationship Id="rId5" Type="http://schemas.openxmlformats.org/officeDocument/2006/relationships/tags" Target="../tags/tag346.xml"/><Relationship Id="rId15" Type="http://schemas.openxmlformats.org/officeDocument/2006/relationships/tags" Target="../tags/tag356.xml"/><Relationship Id="rId10" Type="http://schemas.openxmlformats.org/officeDocument/2006/relationships/tags" Target="../tags/tag351.xml"/><Relationship Id="rId19" Type="http://schemas.openxmlformats.org/officeDocument/2006/relationships/slideLayout" Target="../slideLayouts/slideLayout7.xml"/><Relationship Id="rId4" Type="http://schemas.openxmlformats.org/officeDocument/2006/relationships/tags" Target="../tags/tag345.xml"/><Relationship Id="rId9" Type="http://schemas.openxmlformats.org/officeDocument/2006/relationships/tags" Target="../tags/tag350.xml"/><Relationship Id="rId14" Type="http://schemas.openxmlformats.org/officeDocument/2006/relationships/tags" Target="../tags/tag355.xml"/></Relationships>
</file>

<file path=ppt/slides/_rels/slide63.xml.rels><?xml version="1.0" encoding="UTF-8" standalone="yes"?>
<Relationships xmlns="http://schemas.openxmlformats.org/package/2006/relationships"><Relationship Id="rId3" Type="http://schemas.openxmlformats.org/officeDocument/2006/relationships/tags" Target="../tags/tag361.xml"/><Relationship Id="rId7" Type="http://schemas.openxmlformats.org/officeDocument/2006/relationships/image" Target="../media/image85.png"/><Relationship Id="rId2" Type="http://schemas.openxmlformats.org/officeDocument/2006/relationships/tags" Target="../tags/tag360.xml"/><Relationship Id="rId1" Type="http://schemas.openxmlformats.org/officeDocument/2006/relationships/vmlDrawing" Target="../drawings/vmlDrawing12.vml"/><Relationship Id="rId6" Type="http://schemas.openxmlformats.org/officeDocument/2006/relationships/oleObject" Target="../embeddings/oleObject19.bin"/><Relationship Id="rId5" Type="http://schemas.openxmlformats.org/officeDocument/2006/relationships/slideLayout" Target="../slideLayouts/slideLayout7.xml"/><Relationship Id="rId4" Type="http://schemas.openxmlformats.org/officeDocument/2006/relationships/tags" Target="../tags/tag362.xml"/></Relationships>
</file>

<file path=ppt/slides/_rels/slide64.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tags" Target="../tags/tag365.xml"/><Relationship Id="rId7" Type="http://schemas.openxmlformats.org/officeDocument/2006/relationships/image" Target="../media/image86.png"/><Relationship Id="rId2" Type="http://schemas.openxmlformats.org/officeDocument/2006/relationships/tags" Target="../tags/tag364.xml"/><Relationship Id="rId1" Type="http://schemas.openxmlformats.org/officeDocument/2006/relationships/tags" Target="../tags/tag363.xml"/><Relationship Id="rId6" Type="http://schemas.openxmlformats.org/officeDocument/2006/relationships/slideLayout" Target="../slideLayouts/slideLayout7.xml"/><Relationship Id="rId5" Type="http://schemas.openxmlformats.org/officeDocument/2006/relationships/tags" Target="../tags/tag367.xml"/><Relationship Id="rId4" Type="http://schemas.openxmlformats.org/officeDocument/2006/relationships/tags" Target="../tags/tag366.xml"/><Relationship Id="rId9" Type="http://schemas.openxmlformats.org/officeDocument/2006/relationships/image" Target="../media/image88.jpeg"/></Relationships>
</file>

<file path=ppt/slides/_rels/slide65.xml.rels><?xml version="1.0" encoding="UTF-8" standalone="yes"?>
<Relationships xmlns="http://schemas.openxmlformats.org/package/2006/relationships"><Relationship Id="rId3" Type="http://schemas.openxmlformats.org/officeDocument/2006/relationships/tags" Target="../tags/tag370.xml"/><Relationship Id="rId2" Type="http://schemas.openxmlformats.org/officeDocument/2006/relationships/tags" Target="../tags/tag369.xml"/><Relationship Id="rId1" Type="http://schemas.openxmlformats.org/officeDocument/2006/relationships/tags" Target="../tags/tag368.xml"/><Relationship Id="rId5" Type="http://schemas.openxmlformats.org/officeDocument/2006/relationships/image" Target="../media/image89.jpeg"/><Relationship Id="rId4"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73.xml"/><Relationship Id="rId7" Type="http://schemas.openxmlformats.org/officeDocument/2006/relationships/tags" Target="../tags/tag377.xml"/><Relationship Id="rId2" Type="http://schemas.openxmlformats.org/officeDocument/2006/relationships/tags" Target="../tags/tag372.xml"/><Relationship Id="rId1" Type="http://schemas.openxmlformats.org/officeDocument/2006/relationships/tags" Target="../tags/tag371.xml"/><Relationship Id="rId6" Type="http://schemas.openxmlformats.org/officeDocument/2006/relationships/tags" Target="../tags/tag376.xml"/><Relationship Id="rId5" Type="http://schemas.openxmlformats.org/officeDocument/2006/relationships/tags" Target="../tags/tag375.xml"/><Relationship Id="rId4" Type="http://schemas.openxmlformats.org/officeDocument/2006/relationships/tags" Target="../tags/tag374.xml"/><Relationship Id="rId9" Type="http://schemas.openxmlformats.org/officeDocument/2006/relationships/image" Target="../media/image70.GIF"/></Relationships>
</file>

<file path=ppt/slides/_rels/slide67.xml.rels><?xml version="1.0" encoding="UTF-8" standalone="yes"?>
<Relationships xmlns="http://schemas.openxmlformats.org/package/2006/relationships"><Relationship Id="rId8" Type="http://schemas.openxmlformats.org/officeDocument/2006/relationships/tags" Target="../tags/tag384.xml"/><Relationship Id="rId3" Type="http://schemas.openxmlformats.org/officeDocument/2006/relationships/tags" Target="../tags/tag379.xml"/><Relationship Id="rId7" Type="http://schemas.openxmlformats.org/officeDocument/2006/relationships/tags" Target="../tags/tag383.xml"/><Relationship Id="rId2" Type="http://schemas.openxmlformats.org/officeDocument/2006/relationships/tags" Target="../tags/tag378.xml"/><Relationship Id="rId1" Type="http://schemas.openxmlformats.org/officeDocument/2006/relationships/vmlDrawing" Target="../drawings/vmlDrawing13.vml"/><Relationship Id="rId6" Type="http://schemas.openxmlformats.org/officeDocument/2006/relationships/tags" Target="../tags/tag382.xml"/><Relationship Id="rId11" Type="http://schemas.openxmlformats.org/officeDocument/2006/relationships/image" Target="../media/image90.png"/><Relationship Id="rId5" Type="http://schemas.openxmlformats.org/officeDocument/2006/relationships/tags" Target="../tags/tag381.xml"/><Relationship Id="rId10" Type="http://schemas.openxmlformats.org/officeDocument/2006/relationships/oleObject" Target="../embeddings/oleObject20.bin"/><Relationship Id="rId4" Type="http://schemas.openxmlformats.org/officeDocument/2006/relationships/tags" Target="../tags/tag380.xml"/><Relationship Id="rId9"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tags" Target="../tags/tag392.xml"/><Relationship Id="rId13" Type="http://schemas.openxmlformats.org/officeDocument/2006/relationships/tags" Target="../tags/tag397.xml"/><Relationship Id="rId18" Type="http://schemas.openxmlformats.org/officeDocument/2006/relationships/tags" Target="../tags/tag402.xml"/><Relationship Id="rId3" Type="http://schemas.openxmlformats.org/officeDocument/2006/relationships/tags" Target="../tags/tag387.xml"/><Relationship Id="rId21" Type="http://schemas.openxmlformats.org/officeDocument/2006/relationships/image" Target="../media/image92.png"/><Relationship Id="rId7" Type="http://schemas.openxmlformats.org/officeDocument/2006/relationships/tags" Target="../tags/tag391.xml"/><Relationship Id="rId12" Type="http://schemas.openxmlformats.org/officeDocument/2006/relationships/tags" Target="../tags/tag396.xml"/><Relationship Id="rId17" Type="http://schemas.openxmlformats.org/officeDocument/2006/relationships/tags" Target="../tags/tag401.xml"/><Relationship Id="rId2" Type="http://schemas.openxmlformats.org/officeDocument/2006/relationships/tags" Target="../tags/tag386.xml"/><Relationship Id="rId16" Type="http://schemas.openxmlformats.org/officeDocument/2006/relationships/tags" Target="../tags/tag400.xml"/><Relationship Id="rId20" Type="http://schemas.openxmlformats.org/officeDocument/2006/relationships/image" Target="../media/image91.png"/><Relationship Id="rId1" Type="http://schemas.openxmlformats.org/officeDocument/2006/relationships/tags" Target="../tags/tag385.xml"/><Relationship Id="rId6" Type="http://schemas.openxmlformats.org/officeDocument/2006/relationships/tags" Target="../tags/tag390.xml"/><Relationship Id="rId11" Type="http://schemas.openxmlformats.org/officeDocument/2006/relationships/tags" Target="../tags/tag395.xml"/><Relationship Id="rId5" Type="http://schemas.openxmlformats.org/officeDocument/2006/relationships/tags" Target="../tags/tag389.xml"/><Relationship Id="rId15" Type="http://schemas.openxmlformats.org/officeDocument/2006/relationships/tags" Target="../tags/tag399.xml"/><Relationship Id="rId10" Type="http://schemas.openxmlformats.org/officeDocument/2006/relationships/tags" Target="../tags/tag394.xml"/><Relationship Id="rId19" Type="http://schemas.openxmlformats.org/officeDocument/2006/relationships/slideLayout" Target="../slideLayouts/slideLayout7.xml"/><Relationship Id="rId4" Type="http://schemas.openxmlformats.org/officeDocument/2006/relationships/tags" Target="../tags/tag388.xml"/><Relationship Id="rId9" Type="http://schemas.openxmlformats.org/officeDocument/2006/relationships/tags" Target="../tags/tag393.xml"/><Relationship Id="rId14" Type="http://schemas.openxmlformats.org/officeDocument/2006/relationships/tags" Target="../tags/tag398.xml"/></Relationships>
</file>

<file path=ppt/slides/_rels/slide69.xml.rels><?xml version="1.0" encoding="UTF-8" standalone="yes"?>
<Relationships xmlns="http://schemas.openxmlformats.org/package/2006/relationships"><Relationship Id="rId3" Type="http://schemas.openxmlformats.org/officeDocument/2006/relationships/tags" Target="../tags/tag405.xml"/><Relationship Id="rId2" Type="http://schemas.openxmlformats.org/officeDocument/2006/relationships/tags" Target="../tags/tag404.xml"/><Relationship Id="rId1" Type="http://schemas.openxmlformats.org/officeDocument/2006/relationships/tags" Target="../tags/tag403.xml"/><Relationship Id="rId5" Type="http://schemas.openxmlformats.org/officeDocument/2006/relationships/image" Target="../media/image93.jpeg"/><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5.xml"/><Relationship Id="rId1" Type="http://schemas.openxmlformats.org/officeDocument/2006/relationships/tags" Target="../tags/tag84.xml"/></Relationships>
</file>

<file path=ppt/slides/_rels/slide70.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07.xml"/><Relationship Id="rId7" Type="http://schemas.openxmlformats.org/officeDocument/2006/relationships/tags" Target="../tags/tag411.xml"/><Relationship Id="rId2" Type="http://schemas.openxmlformats.org/officeDocument/2006/relationships/tags" Target="../tags/tag406.xml"/><Relationship Id="rId1" Type="http://schemas.openxmlformats.org/officeDocument/2006/relationships/vmlDrawing" Target="../drawings/vmlDrawing14.vml"/><Relationship Id="rId6" Type="http://schemas.openxmlformats.org/officeDocument/2006/relationships/tags" Target="../tags/tag410.xml"/><Relationship Id="rId11" Type="http://schemas.openxmlformats.org/officeDocument/2006/relationships/image" Target="../media/image94.png"/><Relationship Id="rId5" Type="http://schemas.openxmlformats.org/officeDocument/2006/relationships/tags" Target="../tags/tag409.xml"/><Relationship Id="rId10" Type="http://schemas.openxmlformats.org/officeDocument/2006/relationships/oleObject" Target="../embeddings/oleObject21.bin"/><Relationship Id="rId4" Type="http://schemas.openxmlformats.org/officeDocument/2006/relationships/tags" Target="../tags/tag408.xml"/><Relationship Id="rId9" Type="http://schemas.openxmlformats.org/officeDocument/2006/relationships/image" Target="../media/image95.jpeg"/></Relationships>
</file>

<file path=ppt/slides/_rels/slide71.xml.rels><?xml version="1.0" encoding="UTF-8" standalone="yes"?>
<Relationships xmlns="http://schemas.openxmlformats.org/package/2006/relationships"><Relationship Id="rId8" Type="http://schemas.openxmlformats.org/officeDocument/2006/relationships/tags" Target="../tags/tag419.xml"/><Relationship Id="rId13" Type="http://schemas.openxmlformats.org/officeDocument/2006/relationships/slideLayout" Target="../slideLayouts/slideLayout7.xml"/><Relationship Id="rId3" Type="http://schemas.openxmlformats.org/officeDocument/2006/relationships/tags" Target="../tags/tag414.xml"/><Relationship Id="rId7" Type="http://schemas.openxmlformats.org/officeDocument/2006/relationships/tags" Target="../tags/tag418.xml"/><Relationship Id="rId12" Type="http://schemas.openxmlformats.org/officeDocument/2006/relationships/tags" Target="../tags/tag423.xml"/><Relationship Id="rId17" Type="http://schemas.openxmlformats.org/officeDocument/2006/relationships/image" Target="../media/image99.jpeg"/><Relationship Id="rId2" Type="http://schemas.openxmlformats.org/officeDocument/2006/relationships/tags" Target="../tags/tag413.xml"/><Relationship Id="rId16" Type="http://schemas.openxmlformats.org/officeDocument/2006/relationships/image" Target="../media/image98.jpeg"/><Relationship Id="rId1" Type="http://schemas.openxmlformats.org/officeDocument/2006/relationships/tags" Target="../tags/tag412.xml"/><Relationship Id="rId6" Type="http://schemas.openxmlformats.org/officeDocument/2006/relationships/tags" Target="../tags/tag417.xml"/><Relationship Id="rId11" Type="http://schemas.openxmlformats.org/officeDocument/2006/relationships/tags" Target="../tags/tag422.xml"/><Relationship Id="rId5" Type="http://schemas.openxmlformats.org/officeDocument/2006/relationships/tags" Target="../tags/tag416.xml"/><Relationship Id="rId15" Type="http://schemas.openxmlformats.org/officeDocument/2006/relationships/image" Target="../media/image97.jpeg"/><Relationship Id="rId10" Type="http://schemas.openxmlformats.org/officeDocument/2006/relationships/tags" Target="../tags/tag421.xml"/><Relationship Id="rId4" Type="http://schemas.openxmlformats.org/officeDocument/2006/relationships/tags" Target="../tags/tag415.xml"/><Relationship Id="rId9" Type="http://schemas.openxmlformats.org/officeDocument/2006/relationships/tags" Target="../tags/tag420.xml"/><Relationship Id="rId14" Type="http://schemas.openxmlformats.org/officeDocument/2006/relationships/image" Target="../media/image96.jpeg"/></Relationships>
</file>

<file path=ppt/slides/_rels/slide72.xml.rels><?xml version="1.0" encoding="UTF-8" standalone="yes"?>
<Relationships xmlns="http://schemas.openxmlformats.org/package/2006/relationships"><Relationship Id="rId3" Type="http://schemas.openxmlformats.org/officeDocument/2006/relationships/tags" Target="../tags/tag426.xml"/><Relationship Id="rId2" Type="http://schemas.openxmlformats.org/officeDocument/2006/relationships/tags" Target="../tags/tag425.xml"/><Relationship Id="rId1" Type="http://schemas.openxmlformats.org/officeDocument/2006/relationships/tags" Target="../tags/tag424.xml"/><Relationship Id="rId6" Type="http://schemas.openxmlformats.org/officeDocument/2006/relationships/image" Target="../media/image100.jpeg"/><Relationship Id="rId5" Type="http://schemas.openxmlformats.org/officeDocument/2006/relationships/slideLayout" Target="../slideLayouts/slideLayout7.xml"/><Relationship Id="rId4" Type="http://schemas.openxmlformats.org/officeDocument/2006/relationships/tags" Target="../tags/tag427.xml"/></Relationships>
</file>

<file path=ppt/slides/_rels/slide73.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tags" Target="../tags/tag430.xml"/><Relationship Id="rId7" Type="http://schemas.openxmlformats.org/officeDocument/2006/relationships/image" Target="../media/image101.png"/><Relationship Id="rId2" Type="http://schemas.openxmlformats.org/officeDocument/2006/relationships/tags" Target="../tags/tag429.xml"/><Relationship Id="rId1" Type="http://schemas.openxmlformats.org/officeDocument/2006/relationships/tags" Target="../tags/tag428.xml"/><Relationship Id="rId6" Type="http://schemas.openxmlformats.org/officeDocument/2006/relationships/slideLayout" Target="../slideLayouts/slideLayout7.xml"/><Relationship Id="rId5" Type="http://schemas.openxmlformats.org/officeDocument/2006/relationships/tags" Target="../tags/tag432.xml"/><Relationship Id="rId4" Type="http://schemas.openxmlformats.org/officeDocument/2006/relationships/tags" Target="../tags/tag431.xml"/></Relationships>
</file>

<file path=ppt/slides/_rels/slide74.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tags" Target="../tags/tag435.xml"/><Relationship Id="rId7" Type="http://schemas.openxmlformats.org/officeDocument/2006/relationships/slideLayout" Target="../slideLayouts/slideLayout7.xml"/><Relationship Id="rId2" Type="http://schemas.openxmlformats.org/officeDocument/2006/relationships/tags" Target="../tags/tag434.xml"/><Relationship Id="rId1" Type="http://schemas.openxmlformats.org/officeDocument/2006/relationships/tags" Target="../tags/tag433.xml"/><Relationship Id="rId6" Type="http://schemas.openxmlformats.org/officeDocument/2006/relationships/tags" Target="../tags/tag438.xml"/><Relationship Id="rId5" Type="http://schemas.openxmlformats.org/officeDocument/2006/relationships/tags" Target="../tags/tag437.xml"/><Relationship Id="rId4" Type="http://schemas.openxmlformats.org/officeDocument/2006/relationships/tags" Target="../tags/tag436.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39.xml"/></Relationships>
</file>

<file path=ppt/slides/_rels/slide7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tags" Target="../tags/tag441.xml"/><Relationship Id="rId7" Type="http://schemas.openxmlformats.org/officeDocument/2006/relationships/oleObject" Target="../embeddings/oleObject22.bin"/><Relationship Id="rId2" Type="http://schemas.openxmlformats.org/officeDocument/2006/relationships/tags" Target="../tags/tag440.xml"/><Relationship Id="rId1" Type="http://schemas.openxmlformats.org/officeDocument/2006/relationships/vmlDrawing" Target="../drawings/vmlDrawing15.vml"/><Relationship Id="rId6" Type="http://schemas.openxmlformats.org/officeDocument/2006/relationships/slideLayout" Target="../slideLayouts/slideLayout7.xml"/><Relationship Id="rId5" Type="http://schemas.openxmlformats.org/officeDocument/2006/relationships/tags" Target="../tags/tag443.xml"/><Relationship Id="rId4" Type="http://schemas.openxmlformats.org/officeDocument/2006/relationships/tags" Target="../tags/tag442.xml"/></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tags" Target="../tags/tag445.xml"/><Relationship Id="rId7" Type="http://schemas.openxmlformats.org/officeDocument/2006/relationships/slideLayout" Target="../slideLayouts/slideLayout7.xml"/><Relationship Id="rId2" Type="http://schemas.openxmlformats.org/officeDocument/2006/relationships/tags" Target="../tags/tag444.xml"/><Relationship Id="rId1" Type="http://schemas.openxmlformats.org/officeDocument/2006/relationships/vmlDrawing" Target="../drawings/vmlDrawing16.vml"/><Relationship Id="rId6" Type="http://schemas.openxmlformats.org/officeDocument/2006/relationships/tags" Target="../tags/tag448.xml"/><Relationship Id="rId5" Type="http://schemas.openxmlformats.org/officeDocument/2006/relationships/tags" Target="../tags/tag447.xml"/><Relationship Id="rId4" Type="http://schemas.openxmlformats.org/officeDocument/2006/relationships/tags" Target="../tags/tag446.xml"/><Relationship Id="rId9" Type="http://schemas.openxmlformats.org/officeDocument/2006/relationships/image" Target="../media/image105.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50.xml"/><Relationship Id="rId1" Type="http://schemas.openxmlformats.org/officeDocument/2006/relationships/tags" Target="../tags/tag449.xml"/></Relationships>
</file>

<file path=ppt/slides/_rels/slide79.xml.rels><?xml version="1.0" encoding="UTF-8" standalone="yes"?>
<Relationships xmlns="http://schemas.openxmlformats.org/package/2006/relationships"><Relationship Id="rId3" Type="http://schemas.openxmlformats.org/officeDocument/2006/relationships/tags" Target="../tags/tag453.xml"/><Relationship Id="rId2" Type="http://schemas.openxmlformats.org/officeDocument/2006/relationships/tags" Target="../tags/tag452.xml"/><Relationship Id="rId1" Type="http://schemas.openxmlformats.org/officeDocument/2006/relationships/tags" Target="../tags/tag451.xml"/><Relationship Id="rId6" Type="http://schemas.openxmlformats.org/officeDocument/2006/relationships/image" Target="../media/image106.png"/><Relationship Id="rId5" Type="http://schemas.openxmlformats.org/officeDocument/2006/relationships/slideLayout" Target="../slideLayouts/slideLayout7.xml"/><Relationship Id="rId4" Type="http://schemas.openxmlformats.org/officeDocument/2006/relationships/tags" Target="../tags/tag454.xml"/></Relationships>
</file>

<file path=ppt/slides/_rels/slide8.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image" Target="../media/image11.png"/><Relationship Id="rId4"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tags" Target="../tags/tag457.xml"/><Relationship Id="rId2" Type="http://schemas.openxmlformats.org/officeDocument/2006/relationships/tags" Target="../tags/tag456.xml"/><Relationship Id="rId1" Type="http://schemas.openxmlformats.org/officeDocument/2006/relationships/tags" Target="../tags/tag455.xml"/><Relationship Id="rId4"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tags" Target="../tags/tag460.xml"/><Relationship Id="rId2" Type="http://schemas.openxmlformats.org/officeDocument/2006/relationships/tags" Target="../tags/tag459.xml"/><Relationship Id="rId1" Type="http://schemas.openxmlformats.org/officeDocument/2006/relationships/tags" Target="../tags/tag458.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12.png"/><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1340" y="563245"/>
            <a:ext cx="11080115" cy="5077460"/>
          </a:xfrm>
          <a:prstGeom prst="rect">
            <a:avLst/>
          </a:prstGeom>
        </p:spPr>
        <p:txBody>
          <a:bodyPr wrap="square">
            <a:spAutoFit/>
          </a:bodyPr>
          <a:lstStyle/>
          <a:p>
            <a:pPr marL="0" indent="0">
              <a:spcBef>
                <a:spcPts val="800"/>
              </a:spcBef>
              <a:spcAft>
                <a:spcPts val="400"/>
              </a:spcAft>
            </a:pPr>
            <a:r>
              <a:rPr lang="zh-CN" altLang="en-US" sz="2400" b="0" i="0">
                <a:solidFill>
                  <a:srgbClr val="05073B"/>
                </a:solidFill>
                <a:latin typeface="黑体" panose="02010609060101010101" pitchFamily="49" charset="-122"/>
                <a:ea typeface="黑体" panose="02010609060101010101" pitchFamily="49" charset="-122"/>
              </a:rPr>
              <a:t>细胞膜部分教学目的：</a:t>
            </a:r>
          </a:p>
          <a:p>
            <a:pPr marL="0" indent="0">
              <a:spcBef>
                <a:spcPts val="800"/>
              </a:spcBef>
              <a:spcAft>
                <a:spcPts val="400"/>
              </a:spcAft>
            </a:pPr>
            <a:endParaRPr lang="zh-CN" altLang="en-US" sz="2400" b="0" i="0">
              <a:solidFill>
                <a:srgbClr val="05073B"/>
              </a:solidFill>
              <a:latin typeface="黑体" panose="02010609060101010101" pitchFamily="49" charset="-122"/>
              <a:ea typeface="黑体" panose="02010609060101010101" pitchFamily="49" charset="-122"/>
            </a:endParaRPr>
          </a:p>
          <a:p>
            <a:pPr marL="342900" indent="-342900">
              <a:spcBef>
                <a:spcPts val="800"/>
              </a:spcBef>
              <a:spcAft>
                <a:spcPts val="400"/>
              </a:spcAft>
              <a:buFont typeface="Wingdings" panose="05000000000000000000" charset="0"/>
              <a:buChar char="l"/>
            </a:pPr>
            <a:r>
              <a:rPr lang="zh-CN" altLang="en-US" sz="2400" b="0" i="0">
                <a:solidFill>
                  <a:srgbClr val="05073B"/>
                </a:solidFill>
                <a:latin typeface="黑体" panose="02010609060101010101" pitchFamily="49" charset="-122"/>
                <a:ea typeface="黑体" panose="02010609060101010101" pitchFamily="49" charset="-122"/>
              </a:rPr>
              <a:t>知识目标：使学生理解细胞膜的结构组成、功能特性及其在细胞生命活动中的作用；掌握细胞膜的主要运输方式（如被动运输、主动运输、胞吞胞吐）及其分子机制。</a:t>
            </a:r>
          </a:p>
          <a:p>
            <a:pPr marL="0" indent="0">
              <a:spcBef>
                <a:spcPts val="800"/>
              </a:spcBef>
              <a:spcAft>
                <a:spcPts val="400"/>
              </a:spcAft>
            </a:pPr>
            <a:endParaRPr lang="zh-CN" altLang="en-US" sz="2400" b="0" i="0">
              <a:solidFill>
                <a:srgbClr val="05073B"/>
              </a:solidFill>
              <a:latin typeface="黑体" panose="02010609060101010101" pitchFamily="49" charset="-122"/>
              <a:ea typeface="黑体" panose="02010609060101010101" pitchFamily="49" charset="-122"/>
            </a:endParaRPr>
          </a:p>
          <a:p>
            <a:pPr marL="342900" indent="-342900">
              <a:spcBef>
                <a:spcPts val="800"/>
              </a:spcBef>
              <a:spcAft>
                <a:spcPts val="400"/>
              </a:spcAft>
              <a:buFont typeface="Wingdings" panose="05000000000000000000" charset="0"/>
              <a:buChar char="l"/>
            </a:pPr>
            <a:r>
              <a:rPr lang="zh-CN" altLang="en-US" sz="2400" b="0" i="0">
                <a:solidFill>
                  <a:srgbClr val="05073B"/>
                </a:solidFill>
                <a:latin typeface="黑体" panose="02010609060101010101" pitchFamily="49" charset="-122"/>
                <a:ea typeface="黑体" panose="02010609060101010101" pitchFamily="49" charset="-122"/>
              </a:rPr>
              <a:t>技能目标：培养学生通过显微镜观察细胞膜形态结构的能力；运用所学知识分析细胞膜功能异常与疾病关系的案例。</a:t>
            </a:r>
          </a:p>
          <a:p>
            <a:pPr marL="0" indent="0">
              <a:spcBef>
                <a:spcPts val="800"/>
              </a:spcBef>
              <a:spcAft>
                <a:spcPts val="400"/>
              </a:spcAft>
            </a:pPr>
            <a:endParaRPr lang="zh-CN" altLang="en-US" sz="2400" b="0" i="0">
              <a:solidFill>
                <a:srgbClr val="05073B"/>
              </a:solidFill>
              <a:latin typeface="黑体" panose="02010609060101010101" pitchFamily="49" charset="-122"/>
              <a:ea typeface="黑体" panose="02010609060101010101" pitchFamily="49" charset="-122"/>
            </a:endParaRPr>
          </a:p>
          <a:p>
            <a:pPr marL="342900" indent="-342900">
              <a:spcBef>
                <a:spcPts val="800"/>
              </a:spcBef>
              <a:spcAft>
                <a:spcPts val="400"/>
              </a:spcAft>
              <a:buFont typeface="Wingdings" panose="05000000000000000000" charset="0"/>
              <a:buChar char="l"/>
            </a:pPr>
            <a:r>
              <a:rPr lang="zh-CN" altLang="en-US" sz="2400" b="0" i="0">
                <a:solidFill>
                  <a:srgbClr val="05073B"/>
                </a:solidFill>
                <a:latin typeface="黑体" panose="02010609060101010101" pitchFamily="49" charset="-122"/>
                <a:ea typeface="黑体" panose="02010609060101010101" pitchFamily="49" charset="-122"/>
              </a:rPr>
              <a:t>情感态度目标：激发学生对细胞生物学领域的兴趣，培养科学思维和探索精神；增强团队合作意识，促进跨学科交流。</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11200" y="427990"/>
            <a:ext cx="7263765" cy="4399915"/>
          </a:xfrm>
          <a:prstGeom prst="rect">
            <a:avLst/>
          </a:prstGeom>
          <a:noFill/>
        </p:spPr>
        <p:txBody>
          <a:bodyPr wrap="square" rtlCol="0" anchor="t">
            <a:spAutoFit/>
          </a:bodyPr>
          <a:lstStyle/>
          <a:p>
            <a:r>
              <a:rPr lang="zh-CN" altLang="en-US" sz="2800" b="1">
                <a:solidFill>
                  <a:srgbClr val="3333FF"/>
                </a:solidFill>
                <a:latin typeface="黑体" panose="02010609060101010101" pitchFamily="49" charset="-122"/>
                <a:ea typeface="黑体" panose="02010609060101010101" pitchFamily="49" charset="-122"/>
                <a:cs typeface="黑体" panose="02010609060101010101" pitchFamily="49" charset="-122"/>
              </a:rPr>
              <a:t>膜脂肪酸的饱和性和不饱和性：</a:t>
            </a:r>
          </a:p>
          <a:p>
            <a:endParaRPr lang="zh-CN" altLang="en-US" sz="2800">
              <a:latin typeface="黑体" panose="02010609060101010101" pitchFamily="49" charset="-122"/>
              <a:ea typeface="黑体" panose="02010609060101010101" pitchFamily="49" charset="-122"/>
              <a:cs typeface="黑体" panose="02010609060101010101" pitchFamily="49" charset="-122"/>
            </a:endParaRPr>
          </a:p>
          <a:p>
            <a:pPr marL="457200" indent="-457200">
              <a:buFont typeface="Wingdings" panose="05000000000000000000" charset="0"/>
              <a:buChar char="l"/>
            </a:pPr>
            <a:r>
              <a:rPr lang="zh-CN" altLang="en-US" sz="2800">
                <a:latin typeface="黑体" panose="02010609060101010101" pitchFamily="49" charset="-122"/>
                <a:ea typeface="黑体" panose="02010609060101010101" pitchFamily="49" charset="-122"/>
                <a:cs typeface="黑体" panose="02010609060101010101" pitchFamily="49" charset="-122"/>
              </a:rPr>
              <a:t>完全饱和（即没有双键）；</a:t>
            </a:r>
          </a:p>
          <a:p>
            <a:pPr marL="457200" indent="-457200">
              <a:buFont typeface="Wingdings" panose="05000000000000000000" charset="0"/>
              <a:buChar char="l"/>
            </a:pPr>
            <a:endParaRPr lang="zh-CN" altLang="en-US" sz="2800">
              <a:latin typeface="黑体" panose="02010609060101010101" pitchFamily="49" charset="-122"/>
              <a:ea typeface="黑体" panose="02010609060101010101" pitchFamily="49" charset="-122"/>
              <a:cs typeface="黑体" panose="02010609060101010101" pitchFamily="49" charset="-122"/>
            </a:endParaRPr>
          </a:p>
          <a:p>
            <a:pPr marL="457200" indent="-457200">
              <a:buFont typeface="Wingdings" panose="05000000000000000000" charset="0"/>
              <a:buChar char="l"/>
            </a:pPr>
            <a:r>
              <a:rPr lang="zh-CN" altLang="en-US" sz="2800">
                <a:latin typeface="黑体" panose="02010609060101010101" pitchFamily="49" charset="-122"/>
                <a:ea typeface="黑体" panose="02010609060101010101" pitchFamily="49" charset="-122"/>
                <a:cs typeface="黑体" panose="02010609060101010101" pitchFamily="49" charset="-122"/>
              </a:rPr>
              <a:t>单不饱和（即有一个双键）；</a:t>
            </a:r>
          </a:p>
          <a:p>
            <a:pPr marL="457200" indent="-457200">
              <a:buFont typeface="Wingdings" panose="05000000000000000000" charset="0"/>
              <a:buChar char="l"/>
            </a:pPr>
            <a:endParaRPr lang="zh-CN" altLang="en-US" sz="2800">
              <a:latin typeface="黑体" panose="02010609060101010101" pitchFamily="49" charset="-122"/>
              <a:ea typeface="黑体" panose="02010609060101010101" pitchFamily="49" charset="-122"/>
              <a:cs typeface="黑体" panose="02010609060101010101" pitchFamily="49" charset="-122"/>
            </a:endParaRPr>
          </a:p>
          <a:p>
            <a:pPr marL="457200" indent="-457200">
              <a:buFont typeface="Wingdings" panose="05000000000000000000" charset="0"/>
              <a:buChar char="l"/>
            </a:pPr>
            <a:r>
              <a:rPr lang="zh-CN" altLang="en-US" sz="2800">
                <a:latin typeface="黑体" panose="02010609060101010101" pitchFamily="49" charset="-122"/>
                <a:ea typeface="黑体" panose="02010609060101010101" pitchFamily="49" charset="-122"/>
                <a:cs typeface="黑体" panose="02010609060101010101" pitchFamily="49" charset="-122"/>
              </a:rPr>
              <a:t>多不饱和（具有一个以上的双键）</a:t>
            </a:r>
          </a:p>
          <a:p>
            <a:endParaRPr lang="zh-CN" altLang="en-US" sz="2800">
              <a:latin typeface="黑体" panose="02010609060101010101" pitchFamily="49" charset="-122"/>
              <a:ea typeface="黑体" panose="02010609060101010101" pitchFamily="49" charset="-122"/>
              <a:cs typeface="黑体" panose="02010609060101010101" pitchFamily="49" charset="-122"/>
            </a:endParaRPr>
          </a:p>
          <a:p>
            <a:pPr marL="457200" indent="-457200">
              <a:buFont typeface="Wingdings" panose="05000000000000000000" charset="0"/>
              <a:buChar char="l"/>
            </a:pPr>
            <a:endParaRPr lang="zh-CN" altLang="en-US" sz="2800">
              <a:latin typeface="黑体" panose="02010609060101010101" pitchFamily="49" charset="-122"/>
              <a:ea typeface="黑体" panose="02010609060101010101" pitchFamily="49" charset="-122"/>
              <a:cs typeface="黑体" panose="02010609060101010101" pitchFamily="49" charset="-122"/>
            </a:endParaRPr>
          </a:p>
          <a:p>
            <a:pPr marL="457200" indent="-457200">
              <a:buFont typeface="Wingdings" panose="05000000000000000000" charset="0"/>
              <a:buChar char="l"/>
            </a:pPr>
            <a:endParaRPr lang="zh-CN" altLang="en-US" sz="2800">
              <a:latin typeface="黑体" panose="02010609060101010101" pitchFamily="49" charset="-122"/>
              <a:ea typeface="黑体" panose="02010609060101010101" pitchFamily="49" charset="-122"/>
              <a:cs typeface="黑体" panose="02010609060101010101" pitchFamily="49" charset="-122"/>
            </a:endParaRPr>
          </a:p>
        </p:txBody>
      </p:sp>
      <p:sp>
        <p:nvSpPr>
          <p:cNvPr id="4" name="文本框 3"/>
          <p:cNvSpPr txBox="1"/>
          <p:nvPr/>
        </p:nvSpPr>
        <p:spPr>
          <a:xfrm>
            <a:off x="1125220" y="5250180"/>
            <a:ext cx="2506345" cy="583565"/>
          </a:xfrm>
          <a:prstGeom prst="rect">
            <a:avLst/>
          </a:prstGeom>
          <a:noFill/>
        </p:spPr>
        <p:txBody>
          <a:bodyPr wrap="square" rtlCol="0">
            <a:spAutoFit/>
          </a:bodyPr>
          <a:lstStyle/>
          <a:p>
            <a:r>
              <a:rPr lang="zh-CN" altLang="en-US" sz="3200">
                <a:solidFill>
                  <a:srgbClr val="C00000"/>
                </a:solidFill>
              </a:rPr>
              <a:t>深海鱼油？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additive="base">
                                        <p:cTn id="2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3290" y="389890"/>
            <a:ext cx="5947410" cy="7047230"/>
          </a:xfrm>
          <a:prstGeom prst="rect">
            <a:avLst/>
          </a:prstGeom>
          <a:noFill/>
        </p:spPr>
        <p:txBody>
          <a:bodyPr wrap="square" rtlCol="0" anchor="t">
            <a:spAutoFit/>
          </a:bodyPr>
          <a:lstStyle/>
          <a:p>
            <a:pPr indent="0">
              <a:buFont typeface="Wingdings" panose="05000000000000000000" charset="0"/>
              <a:buNone/>
            </a:pPr>
            <a:endParaRPr lang="zh-CN" altLang="en-US" sz="2800" b="1" dirty="0">
              <a:solidFill>
                <a:srgbClr val="3333FF"/>
              </a:solidFill>
              <a:latin typeface="黑体" panose="02010609060101010101" pitchFamily="49" charset="-122"/>
              <a:ea typeface="黑体" panose="02010609060101010101" pitchFamily="49" charset="-122"/>
              <a:cs typeface="黑体" panose="02010609060101010101" pitchFamily="49" charset="-122"/>
              <a:sym typeface="+mn-ea"/>
            </a:endParaRPr>
          </a:p>
          <a:p>
            <a:pPr indent="0">
              <a:buFont typeface="Wingdings" panose="05000000000000000000" charset="0"/>
              <a:buNone/>
            </a:pPr>
            <a:endParaRPr lang="zh-CN" altLang="en-US" sz="2800" dirty="0">
              <a:latin typeface="黑体" panose="02010609060101010101" pitchFamily="49" charset="-122"/>
              <a:ea typeface="黑体" panose="02010609060101010101" pitchFamily="49" charset="-122"/>
              <a:cs typeface="黑体" panose="02010609060101010101" pitchFamily="49" charset="-122"/>
              <a:sym typeface="+mn-ea"/>
            </a:endParaRPr>
          </a:p>
          <a:p>
            <a:pPr indent="0">
              <a:buFont typeface="Wingdings" panose="05000000000000000000" charset="0"/>
              <a:buNone/>
            </a:pP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鱼油中高浓度的两种高度不饱和脂肪酸（EPA 和 DHA）对健康的明显益处</a:t>
            </a:r>
          </a:p>
          <a:p>
            <a:pPr indent="0">
              <a:buFont typeface="Wingdings" panose="05000000000000000000" charset="0"/>
              <a:buNone/>
            </a:pPr>
            <a:endParaRPr lang="zh-CN" altLang="en-US" sz="2400" dirty="0">
              <a:latin typeface="黑体" panose="02010609060101010101" pitchFamily="49" charset="-122"/>
              <a:ea typeface="黑体" panose="02010609060101010101" pitchFamily="49" charset="-122"/>
              <a:cs typeface="黑体" panose="02010609060101010101" pitchFamily="49" charset="-122"/>
              <a:sym typeface="+mn-ea"/>
            </a:endParaRPr>
          </a:p>
          <a:p>
            <a:pPr marL="457200" indent="-457200">
              <a:buFont typeface="Wingdings" panose="05000000000000000000" charset="0"/>
              <a:buChar char="l"/>
            </a:pP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EPA（二十碳五烯酸） 和 DHA（二十二碳六烯酸） 分别含有五个和六个双键，并主要结合到某些膜的 PE（磷脂酰乙醇胺） 和 PC（磷脂酰胆碱） 分子中，尤其富含在大脑和视网膜中。</a:t>
            </a:r>
          </a:p>
          <a:p>
            <a:pPr marL="457200" indent="-457200">
              <a:buFont typeface="Wingdings" panose="05000000000000000000" charset="0"/>
              <a:buChar char="l"/>
            </a:pPr>
            <a:endParaRPr lang="zh-CN" altLang="en-US" sz="2400" dirty="0">
              <a:latin typeface="黑体" panose="02010609060101010101" pitchFamily="49" charset="-122"/>
              <a:ea typeface="黑体" panose="02010609060101010101" pitchFamily="49" charset="-122"/>
              <a:cs typeface="黑体" panose="02010609060101010101" pitchFamily="49" charset="-122"/>
              <a:sym typeface="+mn-ea"/>
            </a:endParaRPr>
          </a:p>
          <a:p>
            <a:pPr marL="457200" indent="-457200">
              <a:buFont typeface="Wingdings" panose="05000000000000000000" charset="0"/>
              <a:buChar char="l"/>
            </a:pP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EPA 和 DHA 被称为欧米伽-3 脂肪酸，是一种对人体非常重要的不饱和脂肪酸，因为它们的</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最后一个双键位于</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CH3</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端的第</a:t>
            </a:r>
            <a:r>
              <a:rPr lang="en-US" altLang="zh-CN"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3</a:t>
            </a:r>
            <a:r>
              <a:rPr lang="zh-CN" altLang="en-US" sz="2400" dirty="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个碳原子上而得名</a:t>
            </a:r>
            <a:r>
              <a:rPr lang="zh-CN" altLang="en-US" sz="2400" dirty="0">
                <a:latin typeface="黑体" panose="02010609060101010101" pitchFamily="49" charset="-122"/>
                <a:ea typeface="黑体" panose="02010609060101010101" pitchFamily="49" charset="-122"/>
                <a:cs typeface="黑体" panose="02010609060101010101" pitchFamily="49" charset="-122"/>
                <a:sym typeface="+mn-ea"/>
              </a:rPr>
              <a:t>。</a:t>
            </a:r>
          </a:p>
          <a:p>
            <a:pPr marL="457200" indent="-457200">
              <a:buFont typeface="Wingdings" panose="05000000000000000000" charset="0"/>
              <a:buChar char="l"/>
            </a:pPr>
            <a:endParaRPr lang="zh-CN" altLang="en-US" sz="2800" dirty="0">
              <a:latin typeface="黑体" panose="02010609060101010101" pitchFamily="49" charset="-122"/>
              <a:ea typeface="黑体" panose="02010609060101010101" pitchFamily="49" charset="-122"/>
              <a:cs typeface="黑体" panose="02010609060101010101" pitchFamily="49" charset="-122"/>
              <a:sym typeface="+mn-ea"/>
            </a:endParaRPr>
          </a:p>
          <a:p>
            <a:pPr indent="0">
              <a:buFont typeface="Wingdings" panose="05000000000000000000" charset="0"/>
              <a:buNone/>
            </a:pPr>
            <a:endParaRPr lang="zh-CN" altLang="en-US" sz="2800" dirty="0">
              <a:latin typeface="黑体" panose="02010609060101010101" pitchFamily="49" charset="-122"/>
              <a:ea typeface="黑体" panose="02010609060101010101" pitchFamily="49" charset="-122"/>
              <a:cs typeface="黑体" panose="02010609060101010101" pitchFamily="49" charset="-122"/>
              <a:sym typeface="+mn-ea"/>
            </a:endParaRPr>
          </a:p>
          <a:p>
            <a:pPr indent="0">
              <a:buFont typeface="Wingdings" panose="05000000000000000000" charset="0"/>
              <a:buNone/>
            </a:pPr>
            <a:endParaRPr lang="zh-CN" altLang="en-US" sz="2800" dirty="0">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5" name="图片 4"/>
          <p:cNvPicPr/>
          <p:nvPr/>
        </p:nvPicPr>
        <p:blipFill>
          <a:blip r:embed="rId2"/>
          <a:stretch>
            <a:fillRect/>
          </a:stretch>
        </p:blipFill>
        <p:spPr>
          <a:xfrm>
            <a:off x="6657975" y="389890"/>
            <a:ext cx="3169920" cy="3402965"/>
          </a:xfrm>
          <a:prstGeom prst="rect">
            <a:avLst/>
          </a:prstGeom>
        </p:spPr>
      </p:pic>
      <p:sp>
        <p:nvSpPr>
          <p:cNvPr id="3" name="文本框 2"/>
          <p:cNvSpPr txBox="1"/>
          <p:nvPr/>
        </p:nvSpPr>
        <p:spPr>
          <a:xfrm>
            <a:off x="9020810" y="2083435"/>
            <a:ext cx="807085" cy="460375"/>
          </a:xfrm>
          <a:prstGeom prst="rect">
            <a:avLst/>
          </a:prstGeom>
          <a:noFill/>
        </p:spPr>
        <p:txBody>
          <a:bodyPr wrap="square" rtlCol="0" anchor="t">
            <a:spAutoFit/>
          </a:bodyPr>
          <a:lstStyle/>
          <a:p>
            <a:r>
              <a:rPr lang="zh-CN" altLang="en-US" sz="2400">
                <a:latin typeface="黑体" panose="02010609060101010101" pitchFamily="49" charset="-122"/>
                <a:ea typeface="黑体" panose="02010609060101010101" pitchFamily="49" charset="-122"/>
                <a:cs typeface="黑体" panose="02010609060101010101" pitchFamily="49" charset="-122"/>
                <a:sym typeface="+mn-ea"/>
              </a:rPr>
              <a:t>鱼油</a:t>
            </a:r>
          </a:p>
        </p:txBody>
      </p:sp>
      <p:sp>
        <p:nvSpPr>
          <p:cNvPr id="6" name="文本框 5"/>
          <p:cNvSpPr txBox="1"/>
          <p:nvPr/>
        </p:nvSpPr>
        <p:spPr>
          <a:xfrm>
            <a:off x="812800" y="221673"/>
            <a:ext cx="2623127" cy="523220"/>
          </a:xfrm>
          <a:prstGeom prst="rect">
            <a:avLst/>
          </a:prstGeom>
          <a:noFill/>
        </p:spPr>
        <p:txBody>
          <a:bodyPr wrap="square" rtlCol="0">
            <a:spAutoFit/>
          </a:bodyPr>
          <a:lstStyle/>
          <a:p>
            <a:r>
              <a:rPr lang="zh-CN" altLang="en-US" sz="2800" b="1" dirty="0" smtClean="0">
                <a:solidFill>
                  <a:srgbClr val="3333FF"/>
                </a:solidFill>
                <a:latin typeface="黑体" panose="02010609060101010101" pitchFamily="49" charset="-122"/>
                <a:ea typeface="黑体" panose="02010609060101010101" pitchFamily="49" charset="-122"/>
              </a:rPr>
              <a:t>知识拓展</a:t>
            </a:r>
            <a:r>
              <a:rPr lang="zh-CN" altLang="en-US" sz="2800" b="1" dirty="0" smtClean="0">
                <a:solidFill>
                  <a:srgbClr val="002060"/>
                </a:solidFill>
                <a:latin typeface="黑体" panose="02010609060101010101" pitchFamily="49" charset="-122"/>
                <a:ea typeface="黑体" panose="02010609060101010101" pitchFamily="49" charset="-122"/>
              </a:rPr>
              <a:t>：</a:t>
            </a:r>
            <a:endParaRPr lang="zh-CN" altLang="en-US" sz="2800" b="1" dirty="0">
              <a:solidFill>
                <a:srgbClr val="00206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anim calcmode="lin" valueType="num">
                                      <p:cBhvr additive="base">
                                        <p:cTn id="1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anim calcmode="lin" valueType="num">
                                      <p:cBhvr additive="base">
                                        <p:cTn id="1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5"/>
          <a:stretch>
            <a:fillRect/>
          </a:stretch>
        </p:blipFill>
        <p:spPr>
          <a:xfrm>
            <a:off x="1581785" y="1070610"/>
            <a:ext cx="4284980" cy="5422265"/>
          </a:xfrm>
          <a:prstGeom prst="rect">
            <a:avLst/>
          </a:prstGeom>
        </p:spPr>
      </p:pic>
      <p:sp>
        <p:nvSpPr>
          <p:cNvPr id="3" name="文本框 2"/>
          <p:cNvSpPr txBox="1"/>
          <p:nvPr/>
        </p:nvSpPr>
        <p:spPr>
          <a:xfrm>
            <a:off x="372110" y="372110"/>
            <a:ext cx="6096000" cy="506730"/>
          </a:xfrm>
          <a:prstGeom prst="rect">
            <a:avLst/>
          </a:prstGeom>
          <a:noFill/>
        </p:spPr>
        <p:txBody>
          <a:bodyPr wrap="square" rtlCol="0" anchor="t">
            <a:spAutoFit/>
          </a:bodyPr>
          <a:lstStyle/>
          <a:p>
            <a:r>
              <a:rPr lang="en-US" altLang="zh-CN" sz="2700" b="1" dirty="0" smtClean="0">
                <a:solidFill>
                  <a:srgbClr val="3333FF"/>
                </a:solidFill>
                <a:latin typeface="黑体" panose="02010609060101010101" pitchFamily="49" charset="-122"/>
                <a:ea typeface="黑体" panose="02010609060101010101" pitchFamily="49" charset="-122"/>
                <a:sym typeface="+mn-ea"/>
              </a:rPr>
              <a:t>2.</a:t>
            </a:r>
            <a:r>
              <a:rPr lang="zh-CN" altLang="en-US" sz="2700" b="1" dirty="0" smtClean="0">
                <a:solidFill>
                  <a:srgbClr val="3333FF"/>
                </a:solidFill>
                <a:latin typeface="黑体" panose="02010609060101010101" pitchFamily="49" charset="-122"/>
                <a:ea typeface="黑体" panose="02010609060101010101" pitchFamily="49" charset="-122"/>
                <a:sym typeface="+mn-ea"/>
              </a:rPr>
              <a:t>鞘脂：鞘氨醇衍生物</a:t>
            </a:r>
          </a:p>
        </p:txBody>
      </p:sp>
      <p:sp>
        <p:nvSpPr>
          <p:cNvPr id="4" name="文本框 3"/>
          <p:cNvSpPr txBox="1"/>
          <p:nvPr/>
        </p:nvSpPr>
        <p:spPr>
          <a:xfrm>
            <a:off x="361315" y="1351915"/>
            <a:ext cx="1795145" cy="368300"/>
          </a:xfrm>
          <a:prstGeom prst="rect">
            <a:avLst/>
          </a:prstGeom>
          <a:noFill/>
        </p:spPr>
        <p:txBody>
          <a:bodyPr wrap="square" rtlCol="0">
            <a:spAutoFit/>
          </a:bodyPr>
          <a:lstStyle/>
          <a:p>
            <a:r>
              <a:rPr lang="zh-CN" altLang="en-US"/>
              <a:t>鞘氨醇</a:t>
            </a:r>
          </a:p>
        </p:txBody>
      </p:sp>
      <p:sp>
        <p:nvSpPr>
          <p:cNvPr id="5" name="文本框 4"/>
          <p:cNvSpPr txBox="1"/>
          <p:nvPr/>
        </p:nvSpPr>
        <p:spPr>
          <a:xfrm>
            <a:off x="372110" y="2413635"/>
            <a:ext cx="1624965" cy="368300"/>
          </a:xfrm>
          <a:prstGeom prst="rect">
            <a:avLst/>
          </a:prstGeom>
          <a:noFill/>
        </p:spPr>
        <p:txBody>
          <a:bodyPr wrap="square" rtlCol="0">
            <a:spAutoFit/>
          </a:bodyPr>
          <a:lstStyle/>
          <a:p>
            <a:r>
              <a:rPr lang="zh-CN" altLang="en-US"/>
              <a:t>神经酰胺</a:t>
            </a:r>
          </a:p>
        </p:txBody>
      </p:sp>
      <p:sp>
        <p:nvSpPr>
          <p:cNvPr id="6" name="文本框 5"/>
          <p:cNvSpPr txBox="1"/>
          <p:nvPr/>
        </p:nvSpPr>
        <p:spPr>
          <a:xfrm>
            <a:off x="372110" y="3597910"/>
            <a:ext cx="1658620" cy="368300"/>
          </a:xfrm>
          <a:prstGeom prst="rect">
            <a:avLst/>
          </a:prstGeom>
        </p:spPr>
        <p:txBody>
          <a:bodyPr wrap="square">
            <a:spAutoFit/>
          </a:bodyPr>
          <a:lstStyle/>
          <a:p>
            <a:pPr marL="0" indent="0" algn="l"/>
            <a:r>
              <a:rPr lang="zh-CN" altLang="en-US" b="0" i="0">
                <a:solidFill>
                  <a:srgbClr val="2A2B2E"/>
                </a:solidFill>
                <a:latin typeface="黑体" panose="02010609060101010101" pitchFamily="49" charset="-122"/>
                <a:ea typeface="黑体" panose="02010609060101010101" pitchFamily="49" charset="-122"/>
              </a:rPr>
              <a:t>鞘磷脂</a:t>
            </a:r>
          </a:p>
        </p:txBody>
      </p:sp>
      <p:sp>
        <p:nvSpPr>
          <p:cNvPr id="7" name="文本框 6"/>
          <p:cNvSpPr txBox="1"/>
          <p:nvPr/>
        </p:nvSpPr>
        <p:spPr>
          <a:xfrm>
            <a:off x="372110" y="4652010"/>
            <a:ext cx="991235" cy="368300"/>
          </a:xfrm>
          <a:prstGeom prst="rect">
            <a:avLst/>
          </a:prstGeom>
        </p:spPr>
        <p:txBody>
          <a:bodyPr wrap="square">
            <a:spAutoFit/>
          </a:bodyPr>
          <a:lstStyle/>
          <a:p>
            <a:pPr marL="0" indent="0" algn="l"/>
            <a:r>
              <a:rPr lang="zh-CN" altLang="en-US" b="0" i="0">
                <a:solidFill>
                  <a:srgbClr val="2A2B2E"/>
                </a:solidFill>
                <a:latin typeface="黑体" panose="02010609060101010101" pitchFamily="49" charset="-122"/>
                <a:ea typeface="黑体" panose="02010609060101010101" pitchFamily="49" charset="-122"/>
              </a:rPr>
              <a:t>脑苷脂</a:t>
            </a:r>
          </a:p>
        </p:txBody>
      </p:sp>
      <p:sp>
        <p:nvSpPr>
          <p:cNvPr id="8" name="文本框 7"/>
          <p:cNvSpPr txBox="1"/>
          <p:nvPr/>
        </p:nvSpPr>
        <p:spPr>
          <a:xfrm>
            <a:off x="304800" y="5438140"/>
            <a:ext cx="1692275" cy="368300"/>
          </a:xfrm>
          <a:prstGeom prst="rect">
            <a:avLst/>
          </a:prstGeom>
        </p:spPr>
        <p:txBody>
          <a:bodyPr wrap="square">
            <a:spAutoFit/>
          </a:bodyPr>
          <a:lstStyle/>
          <a:p>
            <a:pPr marL="0" indent="0" algn="l"/>
            <a:r>
              <a:rPr lang="zh-CN" altLang="en-US" b="0" i="0">
                <a:solidFill>
                  <a:srgbClr val="2A2B2E"/>
                </a:solidFill>
                <a:latin typeface="黑体" panose="02010609060101010101" pitchFamily="49" charset="-122"/>
                <a:ea typeface="黑体" panose="02010609060101010101" pitchFamily="49" charset="-122"/>
              </a:rPr>
              <a:t>神经节苷脂</a:t>
            </a:r>
          </a:p>
        </p:txBody>
      </p:sp>
      <p:pic>
        <p:nvPicPr>
          <p:cNvPr id="14339" name="Picture 3" descr="20040603174025107"/>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6006695" y="197628"/>
            <a:ext cx="6192837" cy="40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4"/>
          <p:cNvSpPr>
            <a:spLocks noChangeArrowheads="1"/>
          </p:cNvSpPr>
          <p:nvPr>
            <p:custDataLst>
              <p:tags r:id="rId3"/>
            </p:custDataLst>
          </p:nvPr>
        </p:nvSpPr>
        <p:spPr bwMode="auto">
          <a:xfrm>
            <a:off x="6085205" y="4416466"/>
            <a:ext cx="6035818" cy="6463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buFont typeface="Arial" panose="020B0604020202020204" pitchFamily="34" charset="0"/>
              <a:buNone/>
            </a:pPr>
            <a:r>
              <a:rPr kumimoji="1" lang="zh-CN" altLang="en-US" b="1" dirty="0">
                <a:solidFill>
                  <a:srgbClr val="000000"/>
                </a:solidFill>
                <a:latin typeface="黑体" panose="02010609060101010101" pitchFamily="49" charset="-122"/>
                <a:ea typeface="黑体" panose="02010609060101010101" pitchFamily="49" charset="-122"/>
              </a:rPr>
              <a:t>半乳糖脑苷脂    </a:t>
            </a:r>
            <a:r>
              <a:rPr kumimoji="1" lang="en-US" altLang="zh-CN" b="1" dirty="0">
                <a:solidFill>
                  <a:srgbClr val="000000"/>
                </a:solidFill>
                <a:latin typeface="黑体" panose="02010609060101010101" pitchFamily="49" charset="-122"/>
                <a:ea typeface="黑体" panose="02010609060101010101" pitchFamily="49" charset="-122"/>
              </a:rPr>
              <a:t>GM1</a:t>
            </a:r>
            <a:r>
              <a:rPr kumimoji="1" lang="zh-CN" altLang="en-US" b="1" dirty="0">
                <a:solidFill>
                  <a:srgbClr val="000000"/>
                </a:solidFill>
                <a:latin typeface="黑体" panose="02010609060101010101" pitchFamily="49" charset="-122"/>
                <a:ea typeface="黑体" panose="02010609060101010101" pitchFamily="49" charset="-122"/>
              </a:rPr>
              <a:t>神经节苷脂        </a:t>
            </a:r>
            <a:r>
              <a:rPr kumimoji="1" lang="zh-CN" altLang="en-US" b="1" dirty="0" smtClean="0">
                <a:solidFill>
                  <a:srgbClr val="000000"/>
                </a:solidFill>
                <a:latin typeface="黑体" panose="02010609060101010101" pitchFamily="49" charset="-122"/>
                <a:ea typeface="黑体" panose="02010609060101010101" pitchFamily="49" charset="-122"/>
              </a:rPr>
              <a:t>唾液酸</a:t>
            </a:r>
            <a:r>
              <a:rPr kumimoji="1" lang="zh-CN" altLang="en-US" dirty="0" smtClean="0">
                <a:solidFill>
                  <a:srgbClr val="FF0000"/>
                </a:solidFill>
                <a:latin typeface="黑体" panose="02010609060101010101" pitchFamily="49" charset="-122"/>
                <a:ea typeface="黑体" panose="02010609060101010101" pitchFamily="49" charset="-122"/>
              </a:rPr>
              <a:t>（</a:t>
            </a:r>
            <a:r>
              <a:rPr lang="en-US" altLang="zh-CN" dirty="0">
                <a:solidFill>
                  <a:srgbClr val="FF0000"/>
                </a:solidFill>
              </a:rPr>
              <a:t>N-</a:t>
            </a:r>
            <a:r>
              <a:rPr lang="zh-CN" altLang="en-US" dirty="0">
                <a:solidFill>
                  <a:srgbClr val="FF0000"/>
                </a:solidFill>
              </a:rPr>
              <a:t>乙酰基</a:t>
            </a:r>
            <a:r>
              <a:rPr lang="zh-CN" altLang="en-US" dirty="0" smtClean="0">
                <a:solidFill>
                  <a:srgbClr val="FF0000"/>
                </a:solidFill>
              </a:rPr>
              <a:t>神经氨酸）</a:t>
            </a:r>
            <a:endParaRPr kumimoji="1" lang="zh-CN" altLang="en-US" dirty="0">
              <a:solidFill>
                <a:srgbClr val="FF0000"/>
              </a:solidFill>
              <a:latin typeface="黑体" panose="02010609060101010101" pitchFamily="49" charset="-122"/>
              <a:ea typeface="黑体" panose="02010609060101010101" pitchFamily="49" charset="-122"/>
            </a:endParaRPr>
          </a:p>
        </p:txBody>
      </p:sp>
      <p:sp>
        <p:nvSpPr>
          <p:cNvPr id="9" name="矩形 8"/>
          <p:cNvSpPr/>
          <p:nvPr/>
        </p:nvSpPr>
        <p:spPr>
          <a:xfrm>
            <a:off x="5866764" y="5201760"/>
            <a:ext cx="6177453" cy="1477328"/>
          </a:xfrm>
          <a:prstGeom prst="rect">
            <a:avLst/>
          </a:prstGeom>
        </p:spPr>
        <p:txBody>
          <a:bodyPr wrap="square">
            <a:spAutoFit/>
          </a:bodyPr>
          <a:lstStyle/>
          <a:p>
            <a:r>
              <a:rPr lang="zh-CN" altLang="en-US" b="1" dirty="0" smtClean="0">
                <a:solidFill>
                  <a:srgbClr val="FF0000"/>
                </a:solidFill>
                <a:latin typeface="-apple-system"/>
              </a:rPr>
              <a:t>注意：</a:t>
            </a:r>
            <a:r>
              <a:rPr lang="en-US" altLang="zh-CN" b="1" dirty="0" smtClean="0">
                <a:solidFill>
                  <a:srgbClr val="FF0000"/>
                </a:solidFill>
                <a:latin typeface="-apple-system"/>
              </a:rPr>
              <a:t>1.</a:t>
            </a:r>
            <a:r>
              <a:rPr lang="zh-CN" altLang="en-US" dirty="0" smtClean="0">
                <a:solidFill>
                  <a:srgbClr val="05073B"/>
                </a:solidFill>
                <a:latin typeface="-apple-system"/>
              </a:rPr>
              <a:t>唾液酸</a:t>
            </a:r>
            <a:r>
              <a:rPr lang="zh-CN" altLang="en-US" dirty="0">
                <a:solidFill>
                  <a:srgbClr val="05073B"/>
                </a:solidFill>
                <a:latin typeface="-apple-system"/>
              </a:rPr>
              <a:t>是一种具有特殊结构和功能的酸性</a:t>
            </a:r>
            <a:r>
              <a:rPr lang="zh-CN" altLang="en-US" dirty="0" smtClean="0">
                <a:solidFill>
                  <a:srgbClr val="05073B"/>
                </a:solidFill>
                <a:latin typeface="-apple-system"/>
              </a:rPr>
              <a:t>单糖（</a:t>
            </a:r>
            <a:r>
              <a:rPr lang="en-US" altLang="zh-CN" dirty="0"/>
              <a:t>9-</a:t>
            </a:r>
            <a:r>
              <a:rPr lang="zh-CN" altLang="en-US" dirty="0"/>
              <a:t>碳</a:t>
            </a:r>
            <a:r>
              <a:rPr lang="zh-CN" altLang="en-US" dirty="0" smtClean="0"/>
              <a:t>骨架）</a:t>
            </a:r>
            <a:r>
              <a:rPr lang="zh-CN" altLang="en-US" dirty="0" smtClean="0">
                <a:solidFill>
                  <a:srgbClr val="05073B"/>
                </a:solidFill>
                <a:latin typeface="-apple-system"/>
              </a:rPr>
              <a:t>，</a:t>
            </a:r>
            <a:r>
              <a:rPr lang="zh-CN" altLang="en-US" dirty="0">
                <a:solidFill>
                  <a:srgbClr val="05073B"/>
                </a:solidFill>
                <a:latin typeface="-apple-system"/>
              </a:rPr>
              <a:t>它通常以低聚糖、糖脂或糖蛋白的形式存在于生物体</a:t>
            </a:r>
            <a:r>
              <a:rPr lang="zh-CN" altLang="en-US" dirty="0" smtClean="0">
                <a:solidFill>
                  <a:srgbClr val="05073B"/>
                </a:solidFill>
                <a:latin typeface="-apple-system"/>
              </a:rPr>
              <a:t>内</a:t>
            </a:r>
            <a:r>
              <a:rPr lang="zh-CN" altLang="en-US" dirty="0">
                <a:solidFill>
                  <a:srgbClr val="05073B"/>
                </a:solidFill>
                <a:latin typeface="-apple-system"/>
              </a:rPr>
              <a:t>；</a:t>
            </a:r>
            <a:r>
              <a:rPr lang="en-US" altLang="zh-CN" dirty="0" smtClean="0">
                <a:solidFill>
                  <a:srgbClr val="05073B"/>
                </a:solidFill>
                <a:latin typeface="-apple-system"/>
              </a:rPr>
              <a:t>2.</a:t>
            </a:r>
            <a:r>
              <a:rPr lang="zh-CN" altLang="en-US" dirty="0"/>
              <a:t>在生物体内，唾液酸常常作为细胞膜糖蛋白和糖脂的重要组成成分，参与细胞间的信息传递和识别过程。</a:t>
            </a:r>
          </a:p>
          <a:p>
            <a:endParaRPr lang="zh-CN" altLang="en-US" dirty="0"/>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7180" y="258445"/>
            <a:ext cx="6181725" cy="7847330"/>
          </a:xfrm>
          <a:prstGeom prst="rect">
            <a:avLst/>
          </a:prstGeom>
          <a:noFill/>
        </p:spPr>
        <p:txBody>
          <a:bodyPr wrap="square" rtlCol="0" anchor="t">
            <a:spAutoFit/>
          </a:bodyPr>
          <a:lstStyle/>
          <a:p>
            <a:r>
              <a:rPr lang="zh-CN" altLang="en-US" sz="2400" b="1">
                <a:solidFill>
                  <a:srgbClr val="3333FF"/>
                </a:solidFill>
                <a:latin typeface="黑体" panose="02010609060101010101" pitchFamily="49" charset="-122"/>
                <a:ea typeface="黑体" panose="02010609060101010101" pitchFamily="49" charset="-122"/>
              </a:rPr>
              <a:t>糖脂：是一种具有重要功能的膜脂类</a:t>
            </a:r>
          </a:p>
          <a:p>
            <a:endParaRPr lang="zh-CN" altLang="en-US" sz="2400">
              <a:latin typeface="黑体" panose="02010609060101010101" pitchFamily="49" charset="-122"/>
              <a:ea typeface="黑体" panose="02010609060101010101" pitchFamily="49" charset="-122"/>
            </a:endParaRPr>
          </a:p>
          <a:p>
            <a:pPr marL="285750" indent="-285750">
              <a:buFont typeface="Wingdings" panose="05000000000000000000" charset="0"/>
              <a:buChar char="l"/>
            </a:pPr>
            <a:r>
              <a:rPr lang="zh-CN" altLang="en-US" sz="2000">
                <a:latin typeface="黑体" panose="02010609060101010101" pitchFamily="49" charset="-122"/>
                <a:ea typeface="黑体" panose="02010609060101010101" pitchFamily="49" charset="-122"/>
              </a:rPr>
              <a:t>对它们知之甚少，但却出现了一些诱人的提示，表明它们在细胞功能中发挥着至关重要的作用。</a:t>
            </a:r>
          </a:p>
          <a:p>
            <a:pPr marL="285750" indent="-285750">
              <a:buFont typeface="Wingdings" panose="05000000000000000000" charset="0"/>
              <a:buChar char="l"/>
            </a:pPr>
            <a:endParaRPr lang="zh-CN" altLang="en-US" sz="2000">
              <a:latin typeface="黑体" panose="02010609060101010101" pitchFamily="49" charset="-122"/>
              <a:ea typeface="黑体" panose="02010609060101010101" pitchFamily="49" charset="-122"/>
            </a:endParaRPr>
          </a:p>
          <a:p>
            <a:pPr marL="285750" indent="-285750">
              <a:buFont typeface="Wingdings" panose="05000000000000000000" charset="0"/>
              <a:buChar char="l"/>
            </a:pPr>
            <a:r>
              <a:rPr lang="zh-CN" altLang="en-US" sz="2000">
                <a:solidFill>
                  <a:srgbClr val="C00000"/>
                </a:solidFill>
                <a:latin typeface="黑体" panose="02010609060101010101" pitchFamily="49" charset="-122"/>
                <a:ea typeface="黑体" panose="02010609060101010101" pitchFamily="49" charset="-122"/>
              </a:rPr>
              <a:t>神经系统中的糖脂含量尤其丰富。</a:t>
            </a:r>
            <a:endParaRPr lang="zh-CN" altLang="en-US" sz="2000">
              <a:latin typeface="黑体" panose="02010609060101010101" pitchFamily="49" charset="-122"/>
              <a:ea typeface="黑体" panose="02010609060101010101" pitchFamily="49" charset="-122"/>
            </a:endParaRPr>
          </a:p>
          <a:p>
            <a:pPr marL="285750" indent="-285750">
              <a:buFont typeface="Wingdings" panose="05000000000000000000" charset="0"/>
              <a:buChar char="l"/>
            </a:pPr>
            <a:endParaRPr lang="zh-CN" altLang="en-US" sz="2000">
              <a:latin typeface="黑体" panose="02010609060101010101" pitchFamily="49" charset="-122"/>
              <a:ea typeface="黑体" panose="02010609060101010101" pitchFamily="49" charset="-122"/>
            </a:endParaRPr>
          </a:p>
          <a:p>
            <a:pPr indent="0">
              <a:buFont typeface="Wingdings" panose="05000000000000000000" charset="0"/>
              <a:buNone/>
            </a:pPr>
            <a:r>
              <a:rPr lang="zh-CN" altLang="en-US" sz="2000">
                <a:latin typeface="黑体" panose="02010609060101010101" pitchFamily="49" charset="-122"/>
                <a:ea typeface="黑体" panose="02010609060101010101" pitchFamily="49" charset="-122"/>
              </a:rPr>
              <a:t>举例：</a:t>
            </a:r>
            <a:r>
              <a:rPr lang="en-US" altLang="zh-CN" sz="2000">
                <a:latin typeface="黑体" panose="02010609060101010101" pitchFamily="49" charset="-122"/>
                <a:ea typeface="黑体" panose="02010609060101010101" pitchFamily="49" charset="-122"/>
              </a:rPr>
              <a:t> </a:t>
            </a:r>
            <a:r>
              <a:rPr lang="zh-CN" altLang="en-US" sz="2000">
                <a:latin typeface="黑体" panose="02010609060101010101" pitchFamily="49" charset="-122"/>
                <a:ea typeface="黑体" panose="02010609060101010101" pitchFamily="49" charset="-122"/>
              </a:rPr>
              <a:t>髓鞘中含有一种名为</a:t>
            </a:r>
            <a:r>
              <a:rPr lang="zh-CN" altLang="en-US" sz="2000">
                <a:solidFill>
                  <a:srgbClr val="3333FF"/>
                </a:solidFill>
                <a:latin typeface="黑体" panose="02010609060101010101" pitchFamily="49" charset="-122"/>
                <a:ea typeface="黑体" panose="02010609060101010101" pitchFamily="49" charset="-122"/>
              </a:rPr>
              <a:t>半乳糖脑苷脂</a:t>
            </a:r>
            <a:r>
              <a:rPr lang="zh-CN" altLang="en-US" sz="2000">
                <a:latin typeface="黑体" panose="02010609060101010101" pitchFamily="49" charset="-122"/>
                <a:ea typeface="黑体" panose="02010609060101010101" pitchFamily="49" charset="-122"/>
              </a:rPr>
              <a:t>的特殊糖脂，它是在神经酰胺中加入半乳糖后形成的。</a:t>
            </a:r>
          </a:p>
          <a:p>
            <a:pPr indent="0">
              <a:buFont typeface="Wingdings" panose="05000000000000000000" charset="0"/>
              <a:buNone/>
            </a:pPr>
            <a:r>
              <a:rPr lang="zh-CN" altLang="en-US" sz="2000">
                <a:solidFill>
                  <a:srgbClr val="3333FF"/>
                </a:solidFill>
                <a:latin typeface="黑体" panose="02010609060101010101" pitchFamily="49" charset="-122"/>
                <a:ea typeface="黑体" panose="02010609060101010101" pitchFamily="49" charset="-122"/>
              </a:rPr>
              <a:t>缺乏执行这一反应的酶的小鼠会表现出严重的肌肉震颤并最终瘫痪。</a:t>
            </a:r>
          </a:p>
          <a:p>
            <a:pPr indent="0">
              <a:buFont typeface="Wingdings" panose="05000000000000000000" charset="0"/>
              <a:buNone/>
            </a:pPr>
            <a:endParaRPr lang="zh-CN" altLang="en-US" sz="2000">
              <a:solidFill>
                <a:srgbClr val="3333FF"/>
              </a:solidFill>
              <a:latin typeface="黑体" panose="02010609060101010101" pitchFamily="49" charset="-122"/>
              <a:ea typeface="黑体" panose="02010609060101010101" pitchFamily="49" charset="-122"/>
            </a:endParaRPr>
          </a:p>
          <a:p>
            <a:pPr marL="342900" indent="-342900">
              <a:buFont typeface="Wingdings" panose="05000000000000000000" charset="0"/>
              <a:buChar char="l"/>
            </a:pPr>
            <a:r>
              <a:rPr lang="zh-CN" altLang="en-US" sz="2000">
                <a:solidFill>
                  <a:schemeClr val="tx1"/>
                </a:solidFill>
                <a:latin typeface="黑体" panose="02010609060101010101" pitchFamily="49" charset="-122"/>
                <a:ea typeface="黑体" panose="02010609060101010101" pitchFamily="49" charset="-122"/>
              </a:rPr>
              <a:t>同样，无法合成一种特殊神经节苷脂（GM3</a:t>
            </a:r>
          </a:p>
          <a:p>
            <a:pPr indent="0">
              <a:buFont typeface="Wingdings" panose="05000000000000000000" charset="0"/>
              <a:buNone/>
            </a:pPr>
            <a:r>
              <a:rPr lang="zh-CN" altLang="en-US" sz="2000">
                <a:solidFill>
                  <a:schemeClr val="tx1"/>
                </a:solidFill>
                <a:latin typeface="黑体" panose="02010609060101010101" pitchFamily="49" charset="-122"/>
                <a:ea typeface="黑体" panose="02010609060101010101" pitchFamily="49" charset="-122"/>
              </a:rPr>
              <a:t>(GM3）的人也会患上严重的神经系统疾病，</a:t>
            </a:r>
          </a:p>
          <a:p>
            <a:pPr indent="0">
              <a:buFont typeface="Wingdings" panose="05000000000000000000" charset="0"/>
              <a:buNone/>
            </a:pPr>
            <a:r>
              <a:rPr lang="zh-CN" altLang="en-US" sz="2000">
                <a:solidFill>
                  <a:schemeClr val="tx1"/>
                </a:solidFill>
                <a:latin typeface="黑体" panose="02010609060101010101" pitchFamily="49" charset="-122"/>
                <a:ea typeface="黑体" panose="02010609060101010101" pitchFamily="49" charset="-122"/>
              </a:rPr>
              <a:t>特点是严重抽搐和失明；</a:t>
            </a:r>
          </a:p>
          <a:p>
            <a:pPr indent="0">
              <a:buFont typeface="Wingdings" panose="05000000000000000000" charset="0"/>
              <a:buNone/>
            </a:pPr>
            <a:endParaRPr lang="zh-CN" altLang="en-US" sz="2000">
              <a:solidFill>
                <a:srgbClr val="3333FF"/>
              </a:solidFill>
              <a:latin typeface="黑体" panose="02010609060101010101" pitchFamily="49" charset="-122"/>
              <a:ea typeface="黑体" panose="02010609060101010101" pitchFamily="49" charset="-122"/>
            </a:endParaRPr>
          </a:p>
          <a:p>
            <a:pPr marL="342900" indent="-342900">
              <a:buFont typeface="Wingdings" panose="05000000000000000000" charset="0"/>
              <a:buChar char="l"/>
            </a:pPr>
            <a:r>
              <a:rPr lang="zh-CN" altLang="en-US" sz="2000">
                <a:solidFill>
                  <a:srgbClr val="3333FF"/>
                </a:solidFill>
                <a:latin typeface="黑体" panose="02010609060101010101" pitchFamily="49" charset="-122"/>
                <a:ea typeface="黑体" panose="02010609060101010101" pitchFamily="49" charset="-122"/>
              </a:rPr>
              <a:t>糖脂还在某些传染病中也发挥着作用。</a:t>
            </a:r>
          </a:p>
          <a:p>
            <a:pPr indent="0">
              <a:buFont typeface="Wingdings" panose="05000000000000000000" charset="0"/>
              <a:buNone/>
            </a:pPr>
            <a:r>
              <a:rPr lang="zh-CN" altLang="en-US" sz="2000">
                <a:solidFill>
                  <a:schemeClr val="tx1"/>
                </a:solidFill>
                <a:latin typeface="黑体" panose="02010609060101010101" pitchFamily="49" charset="-122"/>
                <a:ea typeface="黑体" panose="02010609060101010101" pitchFamily="49" charset="-122"/>
              </a:rPr>
              <a:t>霍乱和肉毒杆菌中毒的毒素都是通过首先与细胞表面的神经节脂质结合而进入目标细胞的。流感病毒也是如此</a:t>
            </a:r>
          </a:p>
          <a:p>
            <a:pPr indent="0">
              <a:buFont typeface="Wingdings" panose="05000000000000000000" charset="0"/>
              <a:buNone/>
            </a:pPr>
            <a:endParaRPr lang="zh-CN" altLang="en-US" sz="2400">
              <a:solidFill>
                <a:srgbClr val="3333FF"/>
              </a:solidFill>
              <a:latin typeface="黑体" panose="02010609060101010101" pitchFamily="49" charset="-122"/>
              <a:ea typeface="黑体" panose="02010609060101010101" pitchFamily="49" charset="-122"/>
            </a:endParaRPr>
          </a:p>
          <a:p>
            <a:pPr indent="0">
              <a:buFont typeface="Wingdings" panose="05000000000000000000" charset="0"/>
              <a:buNone/>
            </a:pPr>
            <a:endParaRPr lang="zh-CN" altLang="en-US" sz="2400">
              <a:solidFill>
                <a:srgbClr val="3333FF"/>
              </a:solidFill>
              <a:latin typeface="黑体" panose="02010609060101010101" pitchFamily="49" charset="-122"/>
              <a:ea typeface="黑体" panose="02010609060101010101" pitchFamily="49" charset="-122"/>
            </a:endParaRPr>
          </a:p>
          <a:p>
            <a:pPr indent="0">
              <a:buFont typeface="Wingdings" panose="05000000000000000000" charset="0"/>
              <a:buNone/>
            </a:pPr>
            <a:endParaRPr lang="zh-CN" altLang="en-US" sz="2400">
              <a:solidFill>
                <a:srgbClr val="3333FF"/>
              </a:solidFill>
              <a:latin typeface="黑体" panose="02010609060101010101" pitchFamily="49" charset="-122"/>
              <a:ea typeface="黑体" panose="02010609060101010101" pitchFamily="49" charset="-122"/>
            </a:endParaRPr>
          </a:p>
          <a:p>
            <a:pPr indent="0">
              <a:buFont typeface="Wingdings" panose="05000000000000000000" charset="0"/>
              <a:buNone/>
            </a:pPr>
            <a:endParaRPr lang="zh-CN" altLang="en-US" sz="2400">
              <a:solidFill>
                <a:srgbClr val="3333FF"/>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3"/>
          <a:stretch>
            <a:fillRect/>
          </a:stretch>
        </p:blipFill>
        <p:spPr>
          <a:xfrm>
            <a:off x="6659245" y="2598420"/>
            <a:ext cx="3087370" cy="3028315"/>
          </a:xfrm>
          <a:prstGeom prst="rect">
            <a:avLst/>
          </a:prstGeom>
        </p:spPr>
      </p:pic>
      <p:sp>
        <p:nvSpPr>
          <p:cNvPr id="5" name="文本框 4"/>
          <p:cNvSpPr txBox="1"/>
          <p:nvPr/>
        </p:nvSpPr>
        <p:spPr>
          <a:xfrm>
            <a:off x="6372225" y="5552440"/>
            <a:ext cx="5620385" cy="1198880"/>
          </a:xfrm>
          <a:prstGeom prst="rect">
            <a:avLst/>
          </a:prstGeom>
          <a:noFill/>
        </p:spPr>
        <p:txBody>
          <a:bodyPr wrap="square" rtlCol="0" anchor="t">
            <a:spAutoFit/>
          </a:bodyPr>
          <a:lstStyle/>
          <a:p>
            <a:r>
              <a:rPr lang="zh-CN" altLang="en-US" dirty="0">
                <a:solidFill>
                  <a:srgbClr val="3333FF"/>
                </a:solidFill>
              </a:rPr>
              <a:t>神经细胞</a:t>
            </a:r>
            <a:r>
              <a:rPr lang="zh-CN" altLang="en-US" dirty="0">
                <a:solidFill>
                  <a:srgbClr val="FF0000"/>
                </a:solidFill>
              </a:rPr>
              <a:t>轴突</a:t>
            </a:r>
            <a:r>
              <a:rPr lang="zh-CN" altLang="en-US" dirty="0">
                <a:solidFill>
                  <a:srgbClr val="3333FF"/>
                </a:solidFill>
              </a:rPr>
              <a:t>被髓鞘包围</a:t>
            </a:r>
            <a:r>
              <a:rPr lang="zh-CN" altLang="en-US" dirty="0">
                <a:solidFill>
                  <a:srgbClr val="3333FF"/>
                </a:solidFill>
                <a:sym typeface="+mn-ea"/>
              </a:rPr>
              <a:t>的电子显微照片</a:t>
            </a:r>
            <a:r>
              <a:rPr lang="zh-CN" altLang="en-US" dirty="0">
                <a:sym typeface="+mn-ea"/>
              </a:rPr>
              <a:t>：髓鞘由同心层质膜组成，蛋白质/脂质比极低。髓鞘使神经细胞与周围环境隔绝，从而提高了神经冲动的速度。</a:t>
            </a:r>
          </a:p>
          <a:p>
            <a:endParaRPr lang="zh-CN" altLang="en-US" dirty="0"/>
          </a:p>
        </p:txBody>
      </p:sp>
      <p:pic>
        <p:nvPicPr>
          <p:cNvPr id="3" name="图片 2"/>
          <p:cNvPicPr>
            <a:picLocks noChangeAspect="1"/>
          </p:cNvPicPr>
          <p:nvPr/>
        </p:nvPicPr>
        <p:blipFill>
          <a:blip r:embed="rId4"/>
          <a:stretch>
            <a:fillRect/>
          </a:stretch>
        </p:blipFill>
        <p:spPr>
          <a:xfrm>
            <a:off x="9013825" y="81915"/>
            <a:ext cx="2979420" cy="2771140"/>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igure10-8"/>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126365" y="852805"/>
            <a:ext cx="6694805" cy="354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4"/>
          <p:cNvGrpSpPr/>
          <p:nvPr/>
        </p:nvGrpSpPr>
        <p:grpSpPr bwMode="auto">
          <a:xfrm>
            <a:off x="932180" y="4240347"/>
            <a:ext cx="10592427" cy="2707489"/>
            <a:chOff x="0" y="6"/>
            <a:chExt cx="5760" cy="1735"/>
          </a:xfrm>
        </p:grpSpPr>
        <p:sp>
          <p:nvSpPr>
            <p:cNvPr id="13317" name="Text Box 5"/>
            <p:cNvSpPr txBox="1">
              <a:spLocks noChangeArrowheads="1"/>
            </p:cNvSpPr>
            <p:nvPr>
              <p:custDataLst>
                <p:tags r:id="rId5"/>
              </p:custDataLst>
            </p:nvPr>
          </p:nvSpPr>
          <p:spPr bwMode="auto">
            <a:xfrm>
              <a:off x="3322" y="6"/>
              <a:ext cx="2438" cy="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marL="342900" indent="-342900" eaLnBrk="1" fontAlgn="base" hangingPunct="1">
                <a:lnSpc>
                  <a:spcPct val="150000"/>
                </a:lnSpc>
                <a:spcBef>
                  <a:spcPct val="50000"/>
                </a:spcBef>
                <a:spcAft>
                  <a:spcPct val="0"/>
                </a:spcAft>
                <a:buFont typeface="Wingdings" panose="05000000000000000000" charset="0"/>
                <a:buChar char="l"/>
              </a:pPr>
              <a:r>
                <a:rPr lang="zh-CN" altLang="en-US" sz="2000" b="1">
                  <a:solidFill>
                    <a:srgbClr val="3333FF"/>
                  </a:solidFill>
                  <a:latin typeface="黑体" panose="02010609060101010101" pitchFamily="49" charset="-122"/>
                  <a:ea typeface="黑体" panose="02010609060101010101" pitchFamily="49" charset="-122"/>
                </a:rPr>
                <a:t>胆固醇不存在于大多数植物和所有细菌细胞的质膜中。</a:t>
              </a:r>
              <a:endParaRPr lang="zh-CN" altLang="en-US" sz="2000" b="1">
                <a:solidFill>
                  <a:srgbClr val="000000"/>
                </a:solidFill>
                <a:latin typeface="黑体" panose="02010609060101010101" pitchFamily="49" charset="-122"/>
                <a:ea typeface="黑体" panose="02010609060101010101" pitchFamily="49" charset="-122"/>
              </a:endParaRPr>
            </a:p>
            <a:p>
              <a:pPr marL="342900" indent="-342900" eaLnBrk="1" fontAlgn="base" hangingPunct="1">
                <a:lnSpc>
                  <a:spcPct val="150000"/>
                </a:lnSpc>
                <a:spcBef>
                  <a:spcPct val="50000"/>
                </a:spcBef>
                <a:spcAft>
                  <a:spcPct val="0"/>
                </a:spcAft>
                <a:buFont typeface="Wingdings" panose="05000000000000000000" charset="0"/>
                <a:buChar char="l"/>
              </a:pPr>
              <a:r>
                <a:rPr lang="zh-CN" altLang="en-US" sz="2000" b="1">
                  <a:solidFill>
                    <a:srgbClr val="000000"/>
                  </a:solidFill>
                  <a:latin typeface="黑体" panose="02010609060101010101" pitchFamily="49" charset="-122"/>
                  <a:ea typeface="黑体" panose="02010609060101010101" pitchFamily="49" charset="-122"/>
                </a:rPr>
                <a:t>与磷脂的碳氢链相互作用，增加质膜的强度；</a:t>
              </a:r>
            </a:p>
            <a:p>
              <a:pPr marL="342900" indent="-342900" eaLnBrk="1" fontAlgn="base" hangingPunct="1">
                <a:lnSpc>
                  <a:spcPct val="150000"/>
                </a:lnSpc>
                <a:spcBef>
                  <a:spcPct val="50000"/>
                </a:spcBef>
                <a:spcAft>
                  <a:spcPct val="0"/>
                </a:spcAft>
                <a:buFont typeface="Wingdings" panose="05000000000000000000" charset="0"/>
                <a:buChar char="l"/>
              </a:pPr>
              <a:r>
                <a:rPr lang="zh-CN" altLang="en-US" sz="2000" b="1">
                  <a:solidFill>
                    <a:srgbClr val="000000"/>
                  </a:solidFill>
                  <a:latin typeface="黑体" panose="02010609060101010101" pitchFamily="49" charset="-122"/>
                  <a:ea typeface="黑体" panose="02010609060101010101" pitchFamily="49" charset="-122"/>
                </a:rPr>
                <a:t>降低膜的流动性 </a:t>
              </a:r>
            </a:p>
          </p:txBody>
        </p:sp>
        <p:graphicFrame>
          <p:nvGraphicFramePr>
            <p:cNvPr id="13318" name="Object 6"/>
            <p:cNvGraphicFramePr>
              <a:graphicFrameLocks noChangeAspect="1"/>
            </p:cNvGraphicFramePr>
            <p:nvPr>
              <p:custDataLst>
                <p:tags r:id="rId6"/>
              </p:custDataLst>
            </p:nvPr>
          </p:nvGraphicFramePr>
          <p:xfrm>
            <a:off x="0" y="11"/>
            <a:ext cx="2268" cy="1200"/>
          </p:xfrm>
          <a:graphic>
            <a:graphicData uri="http://schemas.openxmlformats.org/presentationml/2006/ole">
              <mc:AlternateContent xmlns:mc="http://schemas.openxmlformats.org/markup-compatibility/2006">
                <mc:Choice xmlns:v="urn:schemas-microsoft-com:vml" Requires="v">
                  <p:oleObj spid="_x0000_s1132" r:id="rId9" imgW="3073400" imgH="1625600" progId="Photoshop.Image.7">
                    <p:embed/>
                  </p:oleObj>
                </mc:Choice>
                <mc:Fallback>
                  <p:oleObj r:id="rId9" imgW="3073400" imgH="1625600" progId="Photoshop.Image.7">
                    <p:embed/>
                    <p:pic>
                      <p:nvPicPr>
                        <p:cNvPr id="0" name="图片 110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11"/>
                          <a:ext cx="2268" cy="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3315" name="Text Box 3"/>
          <p:cNvSpPr txBox="1">
            <a:spLocks noChangeArrowheads="1"/>
          </p:cNvSpPr>
          <p:nvPr>
            <p:custDataLst>
              <p:tags r:id="rId4"/>
            </p:custDataLst>
          </p:nvPr>
        </p:nvSpPr>
        <p:spPr bwMode="auto">
          <a:xfrm>
            <a:off x="329883" y="6255385"/>
            <a:ext cx="83820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lnSpc>
                <a:spcPct val="140000"/>
              </a:lnSpc>
              <a:spcBef>
                <a:spcPct val="0"/>
              </a:spcBef>
              <a:spcAft>
                <a:spcPct val="0"/>
              </a:spcAft>
              <a:buFont typeface="Arial" panose="020B0604020202020204" pitchFamily="34" charset="0"/>
              <a:buNone/>
            </a:pPr>
            <a:r>
              <a:rPr lang="zh-CN" altLang="en-US" b="1">
                <a:solidFill>
                  <a:srgbClr val="6600CC"/>
                </a:solidFill>
                <a:latin typeface="黑体" panose="02010609060101010101" pitchFamily="49" charset="-122"/>
                <a:ea typeface="黑体" panose="02010609060101010101" pitchFamily="49" charset="-122"/>
              </a:rPr>
              <a:t>     胆固醇的分子结构及对膜流动性的调节作用</a:t>
            </a:r>
            <a:endParaRPr lang="zh-CN" altLang="en-US" sz="1100">
              <a:solidFill>
                <a:srgbClr val="0000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1"/>
          <a:stretch>
            <a:fillRect/>
          </a:stretch>
        </p:blipFill>
        <p:spPr>
          <a:xfrm>
            <a:off x="7557135" y="463550"/>
            <a:ext cx="3451860" cy="3295015"/>
          </a:xfrm>
          <a:prstGeom prst="rect">
            <a:avLst/>
          </a:prstGeom>
        </p:spPr>
      </p:pic>
      <p:sp>
        <p:nvSpPr>
          <p:cNvPr id="4" name="文本框 3"/>
          <p:cNvSpPr txBox="1"/>
          <p:nvPr/>
        </p:nvSpPr>
        <p:spPr>
          <a:xfrm>
            <a:off x="425450" y="95250"/>
            <a:ext cx="4237355" cy="521970"/>
          </a:xfrm>
          <a:prstGeom prst="rect">
            <a:avLst/>
          </a:prstGeom>
          <a:noFill/>
        </p:spPr>
        <p:txBody>
          <a:bodyPr wrap="square" rtlCol="0" anchor="t">
            <a:spAutoFit/>
          </a:bodyPr>
          <a:lstStyle/>
          <a:p>
            <a:r>
              <a:rPr lang="zh-CN" altLang="en-US" sz="2800" b="1">
                <a:solidFill>
                  <a:srgbClr val="6600CC"/>
                </a:solidFill>
                <a:latin typeface="黑体" panose="02010609060101010101" pitchFamily="49" charset="-122"/>
                <a:ea typeface="黑体" panose="02010609060101010101" pitchFamily="49" charset="-122"/>
                <a:sym typeface="+mn-ea"/>
              </a:rPr>
              <a:t>胆固醇</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custDataLst>
              <p:tags r:id="rId3"/>
            </p:custDataLst>
          </p:nvPr>
        </p:nvSpPr>
        <p:spPr bwMode="auto">
          <a:xfrm>
            <a:off x="701675" y="908050"/>
            <a:ext cx="9335770"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400" b="1">
                <a:solidFill>
                  <a:srgbClr val="000000"/>
                </a:solidFill>
                <a:latin typeface="黑体" panose="02010609060101010101" pitchFamily="49" charset="-122"/>
                <a:ea typeface="黑体" panose="02010609060101010101" pitchFamily="49" charset="-122"/>
              </a:rPr>
              <a:t>小结：膜脂的共同特征</a:t>
            </a:r>
            <a:r>
              <a:rPr lang="en-US" altLang="zh-CN" sz="2400" b="1">
                <a:solidFill>
                  <a:srgbClr val="000000"/>
                </a:solidFill>
                <a:latin typeface="黑体" panose="02010609060101010101" pitchFamily="49" charset="-122"/>
                <a:ea typeface="黑体" panose="02010609060101010101" pitchFamily="49" charset="-122"/>
              </a:rPr>
              <a:t>---</a:t>
            </a:r>
            <a:r>
              <a:rPr lang="zh-CN" altLang="en-US" sz="2400" b="1">
                <a:solidFill>
                  <a:srgbClr val="CC3399"/>
                </a:solidFill>
                <a:latin typeface="黑体" panose="02010609060101010101" pitchFamily="49" charset="-122"/>
                <a:ea typeface="黑体" panose="02010609060101010101" pitchFamily="49" charset="-122"/>
              </a:rPr>
              <a:t>兼性分子（双亲媒性分子，amphipathic）</a:t>
            </a:r>
          </a:p>
        </p:txBody>
      </p:sp>
      <p:graphicFrame>
        <p:nvGraphicFramePr>
          <p:cNvPr id="15362" name="Object 2"/>
          <p:cNvGraphicFramePr>
            <a:graphicFrameLocks noChangeAspect="1"/>
          </p:cNvGraphicFramePr>
          <p:nvPr>
            <p:custDataLst>
              <p:tags r:id="rId4"/>
            </p:custDataLst>
          </p:nvPr>
        </p:nvGraphicFramePr>
        <p:xfrm>
          <a:off x="3288030" y="1892300"/>
          <a:ext cx="1619250" cy="2047240"/>
        </p:xfrm>
        <a:graphic>
          <a:graphicData uri="http://schemas.openxmlformats.org/presentationml/2006/ole">
            <mc:AlternateContent xmlns:mc="http://schemas.openxmlformats.org/markup-compatibility/2006">
              <mc:Choice xmlns:v="urn:schemas-microsoft-com:vml" Requires="v">
                <p:oleObj spid="_x0000_s3284" r:id="rId13" imgW="431800" imgH="749300" progId="Photoshop.Image.7">
                  <p:embed/>
                </p:oleObj>
              </mc:Choice>
              <mc:Fallback>
                <p:oleObj r:id="rId13" imgW="431800" imgH="749300" progId="Photoshop.Image.7">
                  <p:embed/>
                  <p:pic>
                    <p:nvPicPr>
                      <p:cNvPr id="0" name="图片 32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88030" y="1892300"/>
                        <a:ext cx="1619250" cy="204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4" name="Text Box 4"/>
          <p:cNvSpPr txBox="1">
            <a:spLocks noChangeArrowheads="1"/>
          </p:cNvSpPr>
          <p:nvPr>
            <p:custDataLst>
              <p:tags r:id="rId5"/>
            </p:custDataLst>
          </p:nvPr>
        </p:nvSpPr>
        <p:spPr bwMode="auto">
          <a:xfrm>
            <a:off x="7025005" y="2933700"/>
            <a:ext cx="2670175" cy="1137920"/>
          </a:xfrm>
          <a:prstGeom prst="rect">
            <a:avLst/>
          </a:prstGeom>
          <a:noFill/>
          <a:ln w="12700" cap="sq">
            <a:solidFill>
              <a:schemeClr val="tx1"/>
            </a:solidFill>
            <a:miter lim="800000"/>
          </a:ln>
          <a:extLst>
            <a:ext uri="{909E8E84-426E-40DD-AFC4-6F175D3DCCD1}">
              <a14:hiddenFill xmlns:a14="http://schemas.microsoft.com/office/drawing/2010/main">
                <a:solidFill>
                  <a:srgbClr val="FFFFFF"/>
                </a:solidFill>
              </a14:hiddenFill>
            </a:ext>
          </a:extLst>
        </p:spPr>
        <p:txBody>
          <a:bodyPr>
            <a:no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30000"/>
              </a:lnSpc>
              <a:spcBef>
                <a:spcPct val="0"/>
              </a:spcBef>
              <a:spcAft>
                <a:spcPct val="0"/>
              </a:spcAft>
              <a:buFont typeface="Arial" panose="020B0604020202020204" pitchFamily="34" charset="0"/>
              <a:buNone/>
            </a:pPr>
            <a:r>
              <a:rPr lang="zh-CN" altLang="en-US" sz="2400" b="1">
                <a:solidFill>
                  <a:srgbClr val="000000"/>
                </a:solidFill>
                <a:latin typeface="黑体" panose="02010609060101010101" pitchFamily="49" charset="-122"/>
                <a:ea typeface="黑体" panose="02010609060101010101" pitchFamily="49" charset="-122"/>
              </a:rPr>
              <a:t>非极性尾部</a:t>
            </a:r>
          </a:p>
          <a:p>
            <a:pPr eaLnBrk="1" fontAlgn="base" hangingPunct="1">
              <a:lnSpc>
                <a:spcPct val="130000"/>
              </a:lnSpc>
              <a:spcBef>
                <a:spcPct val="0"/>
              </a:spcBef>
              <a:spcAft>
                <a:spcPct val="0"/>
              </a:spcAft>
              <a:buFont typeface="Arial" panose="020B0604020202020204" pitchFamily="34" charset="0"/>
              <a:buNone/>
            </a:pPr>
            <a:r>
              <a:rPr lang="en-US" altLang="zh-CN" sz="2400" b="1">
                <a:solidFill>
                  <a:srgbClr val="000000"/>
                </a:solidFill>
                <a:latin typeface="黑体" panose="02010609060101010101" pitchFamily="49" charset="-122"/>
                <a:ea typeface="黑体" panose="02010609060101010101" pitchFamily="49" charset="-122"/>
              </a:rPr>
              <a:t>( </a:t>
            </a:r>
            <a:r>
              <a:rPr lang="zh-CN" altLang="en-US" sz="2400" b="1">
                <a:solidFill>
                  <a:srgbClr val="000000"/>
                </a:solidFill>
                <a:latin typeface="黑体" panose="02010609060101010101" pitchFamily="49" charset="-122"/>
                <a:ea typeface="黑体" panose="02010609060101010101" pitchFamily="49" charset="-122"/>
              </a:rPr>
              <a:t>疏水 </a:t>
            </a:r>
            <a:r>
              <a:rPr lang="en-US" altLang="zh-CN" sz="2400" b="1">
                <a:solidFill>
                  <a:srgbClr val="000000"/>
                </a:solidFill>
                <a:latin typeface="黑体" panose="02010609060101010101" pitchFamily="49" charset="-122"/>
                <a:ea typeface="黑体" panose="02010609060101010101" pitchFamily="49" charset="-122"/>
              </a:rPr>
              <a:t>)</a:t>
            </a:r>
            <a:endParaRPr lang="zh-CN" altLang="en-US" sz="1600">
              <a:solidFill>
                <a:srgbClr val="000000"/>
              </a:solidFill>
              <a:latin typeface="黑体" panose="02010609060101010101" pitchFamily="49" charset="-122"/>
              <a:ea typeface="黑体" panose="02010609060101010101" pitchFamily="49" charset="-122"/>
            </a:endParaRPr>
          </a:p>
        </p:txBody>
      </p:sp>
      <p:sp>
        <p:nvSpPr>
          <p:cNvPr id="15365" name="Line 5"/>
          <p:cNvSpPr>
            <a:spLocks noChangeShapeType="1"/>
          </p:cNvSpPr>
          <p:nvPr>
            <p:custDataLst>
              <p:tags r:id="rId6"/>
            </p:custDataLst>
          </p:nvPr>
        </p:nvSpPr>
        <p:spPr bwMode="auto">
          <a:xfrm flipV="1">
            <a:off x="2789555" y="2565400"/>
            <a:ext cx="1109345" cy="525780"/>
          </a:xfrm>
          <a:prstGeom prst="line">
            <a:avLst/>
          </a:prstGeom>
          <a:noFill/>
          <a:ln w="57150" cap="sq">
            <a:solidFill>
              <a:srgbClr val="CC3399"/>
            </a:solidFill>
            <a:rou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15366" name="Line 6"/>
          <p:cNvSpPr>
            <a:spLocks noChangeShapeType="1"/>
          </p:cNvSpPr>
          <p:nvPr>
            <p:custDataLst>
              <p:tags r:id="rId7"/>
            </p:custDataLst>
          </p:nvPr>
        </p:nvSpPr>
        <p:spPr bwMode="auto">
          <a:xfrm flipH="1" flipV="1">
            <a:off x="4777740" y="3428365"/>
            <a:ext cx="1737360" cy="635"/>
          </a:xfrm>
          <a:prstGeom prst="line">
            <a:avLst/>
          </a:prstGeom>
          <a:noFill/>
          <a:ln w="57150" cap="sq">
            <a:solidFill>
              <a:srgbClr val="CC3399"/>
            </a:solidFill>
            <a:rou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graphicFrame>
        <p:nvGraphicFramePr>
          <p:cNvPr id="15367" name="Object 7"/>
          <p:cNvGraphicFramePr>
            <a:graphicFrameLocks noChangeAspect="1"/>
          </p:cNvGraphicFramePr>
          <p:nvPr>
            <p:custDataLst>
              <p:tags r:id="rId8"/>
            </p:custDataLst>
          </p:nvPr>
        </p:nvGraphicFramePr>
        <p:xfrm>
          <a:off x="3851275" y="3933825"/>
          <a:ext cx="1479550" cy="2451735"/>
        </p:xfrm>
        <a:graphic>
          <a:graphicData uri="http://schemas.openxmlformats.org/presentationml/2006/ole">
            <mc:AlternateContent xmlns:mc="http://schemas.openxmlformats.org/markup-compatibility/2006">
              <mc:Choice xmlns:v="urn:schemas-microsoft-com:vml" Requires="v">
                <p:oleObj spid="_x0000_s3285" r:id="rId15" imgW="1574800" imgH="3136900" progId="Photoshop.Image.7">
                  <p:embed/>
                </p:oleObj>
              </mc:Choice>
              <mc:Fallback>
                <p:oleObj r:id="rId15" imgW="1574800" imgH="3136900" progId="Photoshop.Image.7">
                  <p:embed/>
                  <p:pic>
                    <p:nvPicPr>
                      <p:cNvPr id="0" name="图片 32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51275" y="3933825"/>
                        <a:ext cx="1479550" cy="2451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8" name="Text Box 8"/>
          <p:cNvSpPr txBox="1">
            <a:spLocks noChangeArrowheads="1"/>
          </p:cNvSpPr>
          <p:nvPr>
            <p:custDataLst>
              <p:tags r:id="rId9"/>
            </p:custDataLst>
          </p:nvPr>
        </p:nvSpPr>
        <p:spPr bwMode="auto">
          <a:xfrm>
            <a:off x="1239520" y="3173730"/>
            <a:ext cx="1805940" cy="109791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o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30000"/>
              </a:lnSpc>
              <a:spcBef>
                <a:spcPct val="0"/>
              </a:spcBef>
              <a:spcAft>
                <a:spcPct val="0"/>
              </a:spcAft>
              <a:buFont typeface="Arial" panose="020B0604020202020204" pitchFamily="34" charset="0"/>
              <a:buNone/>
            </a:pPr>
            <a:r>
              <a:rPr lang="zh-CN" altLang="en-US" sz="2400" b="1">
                <a:solidFill>
                  <a:srgbClr val="000000"/>
                </a:solidFill>
                <a:latin typeface="黑体" panose="02010609060101010101" pitchFamily="49" charset="-122"/>
                <a:ea typeface="黑体" panose="02010609060101010101" pitchFamily="49" charset="-122"/>
              </a:rPr>
              <a:t>极性头部</a:t>
            </a:r>
          </a:p>
          <a:p>
            <a:pPr eaLnBrk="1" fontAlgn="base" hangingPunct="1">
              <a:lnSpc>
                <a:spcPct val="130000"/>
              </a:lnSpc>
              <a:spcBef>
                <a:spcPct val="0"/>
              </a:spcBef>
              <a:spcAft>
                <a:spcPct val="0"/>
              </a:spcAft>
              <a:buFont typeface="Arial" panose="020B0604020202020204" pitchFamily="34" charset="0"/>
              <a:buNone/>
            </a:pPr>
            <a:r>
              <a:rPr lang="en-US" altLang="zh-CN" sz="2400" b="1">
                <a:solidFill>
                  <a:srgbClr val="000000"/>
                </a:solidFill>
                <a:latin typeface="黑体" panose="02010609060101010101" pitchFamily="49" charset="-122"/>
                <a:ea typeface="黑体" panose="02010609060101010101" pitchFamily="49" charset="-122"/>
              </a:rPr>
              <a:t>( </a:t>
            </a:r>
            <a:r>
              <a:rPr lang="zh-CN" altLang="en-US" sz="2400" b="1">
                <a:solidFill>
                  <a:srgbClr val="000000"/>
                </a:solidFill>
                <a:latin typeface="黑体" panose="02010609060101010101" pitchFamily="49" charset="-122"/>
                <a:ea typeface="黑体" panose="02010609060101010101" pitchFamily="49" charset="-122"/>
              </a:rPr>
              <a:t>亲水 </a:t>
            </a:r>
            <a:r>
              <a:rPr lang="en-US" altLang="zh-CN" sz="2400" b="1">
                <a:solidFill>
                  <a:srgbClr val="000000"/>
                </a:solidFill>
                <a:latin typeface="黑体" panose="02010609060101010101" pitchFamily="49" charset="-122"/>
                <a:ea typeface="黑体" panose="02010609060101010101" pitchFamily="49" charset="-122"/>
              </a:rPr>
              <a:t>)</a:t>
            </a:r>
            <a:endParaRPr lang="zh-CN" altLang="en-US" sz="2400" b="1">
              <a:solidFill>
                <a:srgbClr val="000000"/>
              </a:solidFill>
              <a:latin typeface="黑体" panose="02010609060101010101" pitchFamily="49" charset="-122"/>
              <a:ea typeface="黑体" panose="02010609060101010101" pitchFamily="49" charset="-122"/>
            </a:endParaRPr>
          </a:p>
        </p:txBody>
      </p:sp>
      <p:sp>
        <p:nvSpPr>
          <p:cNvPr id="15369" name="Line 9"/>
          <p:cNvSpPr>
            <a:spLocks noChangeShapeType="1"/>
          </p:cNvSpPr>
          <p:nvPr>
            <p:custDataLst>
              <p:tags r:id="rId10"/>
            </p:custDataLst>
          </p:nvPr>
        </p:nvSpPr>
        <p:spPr bwMode="auto">
          <a:xfrm>
            <a:off x="2856230" y="4072255"/>
            <a:ext cx="1201420" cy="635"/>
          </a:xfrm>
          <a:prstGeom prst="line">
            <a:avLst/>
          </a:prstGeom>
          <a:noFill/>
          <a:ln w="57150" cap="sq">
            <a:solidFill>
              <a:srgbClr val="CC3399"/>
            </a:solidFill>
            <a:rou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15370" name="Line 10"/>
          <p:cNvSpPr>
            <a:spLocks noChangeShapeType="1"/>
          </p:cNvSpPr>
          <p:nvPr>
            <p:custDataLst>
              <p:tags r:id="rId11"/>
            </p:custDataLst>
          </p:nvPr>
        </p:nvSpPr>
        <p:spPr bwMode="auto">
          <a:xfrm flipH="1">
            <a:off x="5150485" y="4072890"/>
            <a:ext cx="2103120" cy="1570355"/>
          </a:xfrm>
          <a:prstGeom prst="line">
            <a:avLst/>
          </a:prstGeom>
          <a:noFill/>
          <a:ln w="57150" cap="sq">
            <a:solidFill>
              <a:srgbClr val="CC3399"/>
            </a:solidFill>
            <a:round/>
            <a:tailEnd type="triangle" w="med" len="med"/>
          </a:ln>
          <a:extLst>
            <a:ext uri="{909E8E84-426E-40DD-AFC4-6F175D3DCCD1}">
              <a14:hiddenFill xmlns:a14="http://schemas.microsoft.com/office/drawing/2010/main">
                <a:noFill/>
              </a14:hiddenFill>
            </a:ext>
          </a:extLst>
        </p:spPr>
        <p:txBody>
          <a:bodyPr wrap="none" anchor="ct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3" name="文本框 2"/>
          <p:cNvSpPr txBox="1"/>
          <p:nvPr/>
        </p:nvSpPr>
        <p:spPr>
          <a:xfrm>
            <a:off x="1122680" y="4354195"/>
            <a:ext cx="2165350" cy="460375"/>
          </a:xfrm>
          <a:prstGeom prst="rect">
            <a:avLst/>
          </a:prstGeom>
          <a:noFill/>
        </p:spPr>
        <p:txBody>
          <a:bodyPr wrap="square" rtlCol="0">
            <a:spAutoFit/>
          </a:bodyPr>
          <a:lstStyle/>
          <a:p>
            <a:r>
              <a:rPr lang="zh-CN" altLang="en-US" sz="2400" b="1">
                <a:solidFill>
                  <a:srgbClr val="3333FF"/>
                </a:solidFill>
                <a:latin typeface="黑体" panose="02010609060101010101" pitchFamily="49" charset="-122"/>
                <a:ea typeface="黑体" panose="02010609060101010101" pitchFamily="49" charset="-122"/>
              </a:rPr>
              <a:t>hydrophilic</a:t>
            </a:r>
          </a:p>
        </p:txBody>
      </p:sp>
      <p:sp>
        <p:nvSpPr>
          <p:cNvPr id="4" name="文本框 3"/>
          <p:cNvSpPr txBox="1"/>
          <p:nvPr/>
        </p:nvSpPr>
        <p:spPr>
          <a:xfrm>
            <a:off x="7253605" y="4271645"/>
            <a:ext cx="2442210" cy="460375"/>
          </a:xfrm>
          <a:prstGeom prst="rect">
            <a:avLst/>
          </a:prstGeom>
          <a:noFill/>
        </p:spPr>
        <p:txBody>
          <a:bodyPr wrap="square" rtlCol="0" anchor="t">
            <a:spAutoFit/>
          </a:bodyPr>
          <a:lstStyle/>
          <a:p>
            <a:r>
              <a:rPr lang="zh-CN" altLang="en-US" sz="2400" b="1">
                <a:solidFill>
                  <a:srgbClr val="3333FF"/>
                </a:solidFill>
                <a:latin typeface="黑体" panose="02010609060101010101" pitchFamily="49" charset="-122"/>
                <a:ea typeface="黑体" panose="02010609060101010101" pitchFamily="49" charset="-122"/>
              </a:rPr>
              <a:t>hydrophobic</a:t>
            </a:r>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custDataLst>
              <p:tags r:id="rId3"/>
            </p:custDataLst>
          </p:nvPr>
        </p:nvSpPr>
        <p:spPr bwMode="auto">
          <a:xfrm>
            <a:off x="2681288" y="593725"/>
            <a:ext cx="3465512"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fontAlgn="base" hangingPunct="0">
              <a:spcBef>
                <a:spcPct val="0"/>
              </a:spcBef>
              <a:spcAft>
                <a:spcPct val="0"/>
              </a:spcAft>
              <a:buFont typeface="Arial" panose="020B0604020202020204" pitchFamily="34" charset="0"/>
              <a:buNone/>
            </a:pPr>
            <a:r>
              <a:rPr lang="zh-CN" altLang="en-US" sz="2800" b="1">
                <a:solidFill>
                  <a:srgbClr val="000000"/>
                </a:solidFill>
                <a:latin typeface="黑体" panose="02010609060101010101" pitchFamily="49" charset="-122"/>
                <a:ea typeface="黑体" panose="02010609060101010101" pitchFamily="49" charset="-122"/>
              </a:rPr>
              <a:t>膜脂分子的物理特性</a:t>
            </a:r>
          </a:p>
        </p:txBody>
      </p:sp>
      <p:grpSp>
        <p:nvGrpSpPr>
          <p:cNvPr id="2" name="Group 3"/>
          <p:cNvGrpSpPr/>
          <p:nvPr/>
        </p:nvGrpSpPr>
        <p:grpSpPr bwMode="auto">
          <a:xfrm>
            <a:off x="6416675" y="1673225"/>
            <a:ext cx="1963738" cy="3975100"/>
            <a:chOff x="-474" y="-1025"/>
            <a:chExt cx="1723" cy="3352"/>
          </a:xfrm>
        </p:grpSpPr>
        <p:grpSp>
          <p:nvGrpSpPr>
            <p:cNvPr id="16398" name="Group 4"/>
            <p:cNvGrpSpPr>
              <a:grpSpLocks noChangeAspect="1"/>
            </p:cNvGrpSpPr>
            <p:nvPr/>
          </p:nvGrpSpPr>
          <p:grpSpPr bwMode="auto">
            <a:xfrm>
              <a:off x="-474" y="-1025"/>
              <a:ext cx="1634" cy="2971"/>
              <a:chOff x="-474" y="-1025"/>
              <a:chExt cx="1634" cy="2971"/>
            </a:xfrm>
          </p:grpSpPr>
          <p:graphicFrame>
            <p:nvGraphicFramePr>
              <p:cNvPr id="16400" name="Object 5"/>
              <p:cNvGraphicFramePr>
                <a:graphicFrameLocks noChangeAspect="1"/>
              </p:cNvGraphicFramePr>
              <p:nvPr>
                <p:custDataLst>
                  <p:tags r:id="rId11"/>
                </p:custDataLst>
              </p:nvPr>
            </p:nvGraphicFramePr>
            <p:xfrm>
              <a:off x="-395" y="-1025"/>
              <a:ext cx="1180" cy="1089"/>
            </p:xfrm>
            <a:graphic>
              <a:graphicData uri="http://schemas.openxmlformats.org/presentationml/2006/ole">
                <mc:AlternateContent xmlns:mc="http://schemas.openxmlformats.org/markup-compatibility/2006">
                  <mc:Choice xmlns:v="urn:schemas-microsoft-com:vml" Requires="v">
                    <p:oleObj spid="_x0000_s4724" r:id="rId14" imgW="2933700" imgH="2794000" progId="Photoshop.Image.7">
                      <p:embed/>
                    </p:oleObj>
                  </mc:Choice>
                  <mc:Fallback>
                    <p:oleObj r:id="rId14" imgW="2933700" imgH="2794000" progId="Photoshop.Image.7">
                      <p:embed/>
                      <p:pic>
                        <p:nvPicPr>
                          <p:cNvPr id="0" name="图片 456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 y="-1025"/>
                            <a:ext cx="1180" cy="1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01" name="Object 6"/>
              <p:cNvGraphicFramePr>
                <a:graphicFrameLocks noChangeAspect="1"/>
              </p:cNvGraphicFramePr>
              <p:nvPr>
                <p:custDataLst>
                  <p:tags r:id="rId12"/>
                </p:custDataLst>
              </p:nvPr>
            </p:nvGraphicFramePr>
            <p:xfrm>
              <a:off x="-474" y="529"/>
              <a:ext cx="1634" cy="1417"/>
            </p:xfrm>
            <a:graphic>
              <a:graphicData uri="http://schemas.openxmlformats.org/presentationml/2006/ole">
                <mc:AlternateContent xmlns:mc="http://schemas.openxmlformats.org/markup-compatibility/2006">
                  <mc:Choice xmlns:v="urn:schemas-microsoft-com:vml" Requires="v">
                    <p:oleObj spid="_x0000_s4725" r:id="rId16" imgW="7353300" imgH="6375400" progId="Photoshop.Image.7">
                      <p:embed/>
                    </p:oleObj>
                  </mc:Choice>
                  <mc:Fallback>
                    <p:oleObj r:id="rId16" imgW="7353300" imgH="6375400" progId="Photoshop.Image.7">
                      <p:embed/>
                      <p:pic>
                        <p:nvPicPr>
                          <p:cNvPr id="0" name="图片 456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4" y="529"/>
                            <a:ext cx="1634" cy="1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399" name="Text Box 7"/>
            <p:cNvSpPr txBox="1">
              <a:spLocks noChangeArrowheads="1"/>
            </p:cNvSpPr>
            <p:nvPr>
              <p:custDataLst>
                <p:tags r:id="rId10"/>
              </p:custDataLst>
            </p:nvPr>
          </p:nvSpPr>
          <p:spPr bwMode="auto">
            <a:xfrm>
              <a:off x="-158" y="1938"/>
              <a:ext cx="1407" cy="38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None/>
              </a:pPr>
              <a:r>
                <a:rPr lang="zh-CN" altLang="en-US" sz="2400">
                  <a:solidFill>
                    <a:srgbClr val="000000"/>
                  </a:solidFill>
                  <a:latin typeface="黑体" panose="02010609060101010101" pitchFamily="49" charset="-122"/>
                  <a:ea typeface="黑体" panose="02010609060101010101" pitchFamily="49" charset="-122"/>
                </a:rPr>
                <a:t>脂质体</a:t>
              </a:r>
            </a:p>
          </p:txBody>
        </p:sp>
      </p:grpSp>
      <p:grpSp>
        <p:nvGrpSpPr>
          <p:cNvPr id="4" name="Group 8"/>
          <p:cNvGrpSpPr/>
          <p:nvPr/>
        </p:nvGrpSpPr>
        <p:grpSpPr bwMode="auto">
          <a:xfrm>
            <a:off x="882650" y="1493838"/>
            <a:ext cx="1808163" cy="4154487"/>
            <a:chOff x="0" y="-417"/>
            <a:chExt cx="1542" cy="3378"/>
          </a:xfrm>
        </p:grpSpPr>
        <p:grpSp>
          <p:nvGrpSpPr>
            <p:cNvPr id="16394" name="Group 9"/>
            <p:cNvGrpSpPr>
              <a:grpSpLocks noChangeAspect="1"/>
            </p:cNvGrpSpPr>
            <p:nvPr/>
          </p:nvGrpSpPr>
          <p:grpSpPr bwMode="auto">
            <a:xfrm>
              <a:off x="0" y="-417"/>
              <a:ext cx="1542" cy="3197"/>
              <a:chOff x="0" y="-417"/>
              <a:chExt cx="1542" cy="3197"/>
            </a:xfrm>
          </p:grpSpPr>
          <p:graphicFrame>
            <p:nvGraphicFramePr>
              <p:cNvPr id="16396" name="Object 10"/>
              <p:cNvGraphicFramePr>
                <a:graphicFrameLocks noChangeAspect="1"/>
              </p:cNvGraphicFramePr>
              <p:nvPr>
                <p:custDataLst>
                  <p:tags r:id="rId8"/>
                </p:custDataLst>
              </p:nvPr>
            </p:nvGraphicFramePr>
            <p:xfrm>
              <a:off x="158" y="-417"/>
              <a:ext cx="1184" cy="1216"/>
            </p:xfrm>
            <a:graphic>
              <a:graphicData uri="http://schemas.openxmlformats.org/presentationml/2006/ole">
                <mc:AlternateContent xmlns:mc="http://schemas.openxmlformats.org/markup-compatibility/2006">
                  <mc:Choice xmlns:v="urn:schemas-microsoft-com:vml" Requires="v">
                    <p:oleObj spid="_x0000_s4726" r:id="rId18" imgW="1879600" imgH="1930400" progId="Photoshop.Image.7">
                      <p:embed/>
                    </p:oleObj>
                  </mc:Choice>
                  <mc:Fallback>
                    <p:oleObj r:id="rId18" imgW="1879600" imgH="1930400" progId="Photoshop.Image.7">
                      <p:embed/>
                      <p:pic>
                        <p:nvPicPr>
                          <p:cNvPr id="0" name="图片 456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58" y="-417"/>
                            <a:ext cx="1184" cy="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7" name="Object 11"/>
              <p:cNvGraphicFramePr>
                <a:graphicFrameLocks noChangeAspect="1"/>
              </p:cNvGraphicFramePr>
              <p:nvPr>
                <p:custDataLst>
                  <p:tags r:id="rId9"/>
                </p:custDataLst>
              </p:nvPr>
            </p:nvGraphicFramePr>
            <p:xfrm>
              <a:off x="0" y="1270"/>
              <a:ext cx="1542" cy="1510"/>
            </p:xfrm>
            <a:graphic>
              <a:graphicData uri="http://schemas.openxmlformats.org/presentationml/2006/ole">
                <mc:AlternateContent xmlns:mc="http://schemas.openxmlformats.org/markup-compatibility/2006">
                  <mc:Choice xmlns:v="urn:schemas-microsoft-com:vml" Requires="v">
                    <p:oleObj spid="_x0000_s4727" r:id="rId20" imgW="4953000" imgH="4851400" progId="Photoshop.Image.7">
                      <p:embed/>
                    </p:oleObj>
                  </mc:Choice>
                  <mc:Fallback>
                    <p:oleObj r:id="rId20" imgW="4953000" imgH="4851400" progId="Photoshop.Image.7">
                      <p:embed/>
                      <p:pic>
                        <p:nvPicPr>
                          <p:cNvPr id="0" name="图片 456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1270"/>
                            <a:ext cx="1542" cy="1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395" name="Rectangle 12"/>
            <p:cNvSpPr>
              <a:spLocks noChangeArrowheads="1"/>
            </p:cNvSpPr>
            <p:nvPr>
              <p:custDataLst>
                <p:tags r:id="rId7"/>
              </p:custDataLst>
            </p:nvPr>
          </p:nvSpPr>
          <p:spPr bwMode="auto">
            <a:xfrm>
              <a:off x="268" y="2586"/>
              <a:ext cx="1074" cy="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buFont typeface="Wingdings" panose="05000000000000000000" pitchFamily="2" charset="2"/>
                <a:buNone/>
              </a:pPr>
              <a:r>
                <a:rPr lang="zh-CN" altLang="en-US" sz="2400">
                  <a:solidFill>
                    <a:srgbClr val="000000"/>
                  </a:solidFill>
                  <a:latin typeface="黑体" panose="02010609060101010101" pitchFamily="49" charset="-122"/>
                  <a:ea typeface="黑体" panose="02010609060101010101" pitchFamily="49" charset="-122"/>
                </a:rPr>
                <a:t>分子团</a:t>
              </a:r>
            </a:p>
          </p:txBody>
        </p:sp>
      </p:grpSp>
      <p:grpSp>
        <p:nvGrpSpPr>
          <p:cNvPr id="6" name="Group 13"/>
          <p:cNvGrpSpPr/>
          <p:nvPr/>
        </p:nvGrpSpPr>
        <p:grpSpPr bwMode="auto">
          <a:xfrm>
            <a:off x="3357563" y="1628775"/>
            <a:ext cx="2339975" cy="4019550"/>
            <a:chOff x="-250" y="-680"/>
            <a:chExt cx="1860" cy="3036"/>
          </a:xfrm>
        </p:grpSpPr>
        <p:grpSp>
          <p:nvGrpSpPr>
            <p:cNvPr id="16390" name="Group 14"/>
            <p:cNvGrpSpPr>
              <a:grpSpLocks noChangeAspect="1"/>
            </p:cNvGrpSpPr>
            <p:nvPr/>
          </p:nvGrpSpPr>
          <p:grpSpPr bwMode="auto">
            <a:xfrm>
              <a:off x="-250" y="-680"/>
              <a:ext cx="1860" cy="2573"/>
              <a:chOff x="-250" y="-680"/>
              <a:chExt cx="1860" cy="2573"/>
            </a:xfrm>
          </p:grpSpPr>
          <p:graphicFrame>
            <p:nvGraphicFramePr>
              <p:cNvPr id="16392" name="Object 15"/>
              <p:cNvGraphicFramePr>
                <a:graphicFrameLocks noChangeAspect="1"/>
              </p:cNvGraphicFramePr>
              <p:nvPr>
                <p:custDataLst>
                  <p:tags r:id="rId5"/>
                </p:custDataLst>
              </p:nvPr>
            </p:nvGraphicFramePr>
            <p:xfrm>
              <a:off x="-130" y="-680"/>
              <a:ext cx="1464" cy="1056"/>
            </p:xfrm>
            <a:graphic>
              <a:graphicData uri="http://schemas.openxmlformats.org/presentationml/2006/ole">
                <mc:AlternateContent xmlns:mc="http://schemas.openxmlformats.org/markup-compatibility/2006">
                  <mc:Choice xmlns:v="urn:schemas-microsoft-com:vml" Requires="v">
                    <p:oleObj spid="_x0000_s4728" r:id="rId22" imgW="2324100" imgH="1676400" progId="Photoshop.Image.7">
                      <p:embed/>
                    </p:oleObj>
                  </mc:Choice>
                  <mc:Fallback>
                    <p:oleObj r:id="rId22" imgW="2324100" imgH="1676400" progId="Photoshop.Image.7">
                      <p:embed/>
                      <p:pic>
                        <p:nvPicPr>
                          <p:cNvPr id="0" name="图片 456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0" y="-680"/>
                            <a:ext cx="1464"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3" name="Object 16"/>
              <p:cNvGraphicFramePr>
                <a:graphicFrameLocks noChangeAspect="1"/>
              </p:cNvGraphicFramePr>
              <p:nvPr>
                <p:custDataLst>
                  <p:tags r:id="rId6"/>
                </p:custDataLst>
              </p:nvPr>
            </p:nvGraphicFramePr>
            <p:xfrm>
              <a:off x="-250" y="850"/>
              <a:ext cx="1860" cy="1043"/>
            </p:xfrm>
            <a:graphic>
              <a:graphicData uri="http://schemas.openxmlformats.org/presentationml/2006/ole">
                <mc:AlternateContent xmlns:mc="http://schemas.openxmlformats.org/markup-compatibility/2006">
                  <mc:Choice xmlns:v="urn:schemas-microsoft-com:vml" Requires="v">
                    <p:oleObj spid="_x0000_s4729" r:id="rId24" imgW="13944600" imgH="4699000" progId="Photoshop.Image.7">
                      <p:embed/>
                    </p:oleObj>
                  </mc:Choice>
                  <mc:Fallback>
                    <p:oleObj r:id="rId24" imgW="13944600" imgH="4699000" progId="Photoshop.Image.7">
                      <p:embed/>
                      <p:pic>
                        <p:nvPicPr>
                          <p:cNvPr id="0" name="图片 457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50" y="850"/>
                            <a:ext cx="1860" cy="1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391" name="Rectangle 17"/>
            <p:cNvSpPr>
              <a:spLocks noChangeArrowheads="1"/>
            </p:cNvSpPr>
            <p:nvPr>
              <p:custDataLst>
                <p:tags r:id="rId4"/>
              </p:custDataLst>
            </p:nvPr>
          </p:nvSpPr>
          <p:spPr bwMode="auto">
            <a:xfrm>
              <a:off x="143" y="2007"/>
              <a:ext cx="1125"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buFont typeface="Wingdings" panose="05000000000000000000" pitchFamily="2" charset="2"/>
                <a:buNone/>
              </a:pPr>
              <a:r>
                <a:rPr lang="zh-CN" altLang="en-US" sz="2400">
                  <a:solidFill>
                    <a:srgbClr val="000000"/>
                  </a:solidFill>
                  <a:latin typeface="黑体" panose="02010609060101010101" pitchFamily="49" charset="-122"/>
                  <a:ea typeface="黑体" panose="02010609060101010101" pitchFamily="49" charset="-122"/>
                </a:rPr>
                <a:t>磷脂双层</a:t>
              </a: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7" descr="121"/>
          <p:cNvPicPr>
            <a:picLocks noChangeAspect="1" noChangeArrowheads="1"/>
          </p:cNvPicPr>
          <p:nvPr>
            <p:custDataLst>
              <p:tags r:id="rId2"/>
            </p:custDataLst>
          </p:nvPr>
        </p:nvPicPr>
        <p:blipFill>
          <a:blip r:embed="rId5">
            <a:lum bright="-18000" contrast="30000"/>
            <a:extLst>
              <a:ext uri="{28A0092B-C50C-407E-A947-70E740481C1C}">
                <a14:useLocalDpi xmlns:a14="http://schemas.microsoft.com/office/drawing/2010/main" val="0"/>
              </a:ext>
            </a:extLst>
          </a:blip>
          <a:srcRect/>
          <a:stretch>
            <a:fillRect/>
          </a:stretch>
        </p:blipFill>
        <p:spPr bwMode="auto">
          <a:xfrm>
            <a:off x="1991043" y="1353503"/>
            <a:ext cx="7489825" cy="512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Rectangle 5"/>
          <p:cNvSpPr>
            <a:spLocks noGrp="1" noChangeArrowheads="1"/>
          </p:cNvSpPr>
          <p:nvPr>
            <p:custDataLst>
              <p:tags r:id="rId3"/>
            </p:custDataLst>
          </p:nvPr>
        </p:nvSpPr>
        <p:spPr>
          <a:xfrm>
            <a:off x="466214" y="504235"/>
            <a:ext cx="6324600" cy="762000"/>
          </a:xfrm>
          <a:prstGeom prst="rect">
            <a:avLst/>
          </a:prstGeom>
        </p:spPr>
        <p:txBody>
          <a:bodyPr vert="horz"/>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pPr eaLnBrk="1" hangingPunct="1"/>
            <a:r>
              <a:rPr lang="zh-CN" altLang="en-US" sz="2800" b="1" dirty="0" smtClean="0">
                <a:solidFill>
                  <a:srgbClr val="0066FF"/>
                </a:solidFill>
                <a:latin typeface="黑体" panose="02010609060101010101" pitchFamily="49" charset="-122"/>
                <a:ea typeface="黑体" panose="02010609060101010101" pitchFamily="49" charset="-122"/>
              </a:rPr>
              <a:t>磷脂性质</a:t>
            </a:r>
          </a:p>
        </p:txBody>
      </p:sp>
      <p:sp>
        <p:nvSpPr>
          <p:cNvPr id="2" name="文本框 1"/>
          <p:cNvSpPr txBox="1"/>
          <p:nvPr/>
        </p:nvSpPr>
        <p:spPr>
          <a:xfrm>
            <a:off x="9622155" y="5292725"/>
            <a:ext cx="2569845" cy="829945"/>
          </a:xfrm>
          <a:prstGeom prst="rect">
            <a:avLst/>
          </a:prstGeom>
          <a:noFill/>
        </p:spPr>
        <p:txBody>
          <a:bodyPr wrap="square" rtlCol="0">
            <a:spAutoFit/>
          </a:bodyPr>
          <a:lstStyle/>
          <a:p>
            <a:r>
              <a:rPr lang="en-US" altLang="zh-CN" sz="2400" dirty="0">
                <a:solidFill>
                  <a:srgbClr val="FF0000"/>
                </a:solidFill>
                <a:latin typeface="黑体" panose="02010609060101010101" pitchFamily="49" charset="-122"/>
                <a:ea typeface="黑体" panose="02010609060101010101" pitchFamily="49" charset="-122"/>
                <a:cs typeface="黑体" panose="02010609060101010101" pitchFamily="49" charset="-122"/>
              </a:rPr>
              <a:t>liposome </a:t>
            </a:r>
            <a:r>
              <a:rPr lang="zh-CN" altLang="en-US" sz="2400" dirty="0">
                <a:solidFill>
                  <a:srgbClr val="FF0000"/>
                </a:solidFill>
                <a:latin typeface="黑体" panose="02010609060101010101" pitchFamily="49" charset="-122"/>
                <a:ea typeface="黑体" panose="02010609060101010101" pitchFamily="49" charset="-122"/>
                <a:cs typeface="黑体" panose="02010609060101010101" pitchFamily="49" charset="-122"/>
              </a:rPr>
              <a:t>有何用途？</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文本框 2"/>
          <p:cNvSpPr txBox="1">
            <a:spLocks noChangeArrowheads="1"/>
          </p:cNvSpPr>
          <p:nvPr>
            <p:custDataLst>
              <p:tags r:id="rId2"/>
            </p:custDataLst>
          </p:nvPr>
        </p:nvSpPr>
        <p:spPr bwMode="auto">
          <a:xfrm>
            <a:off x="1476375" y="404813"/>
            <a:ext cx="61912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800" b="1" dirty="0">
                <a:solidFill>
                  <a:srgbClr val="3333FF"/>
                </a:solidFill>
                <a:ea typeface="华文细黑" panose="02010600040101010101" pitchFamily="2" charset="-122"/>
              </a:rPr>
              <a:t>水溶液中磷脂的三种存在方式</a:t>
            </a:r>
            <a:r>
              <a:rPr lang="zh-CN" altLang="en-US" sz="2800" b="1" dirty="0">
                <a:solidFill>
                  <a:srgbClr val="3333FF"/>
                </a:solidFill>
                <a:ea typeface="华文细黑" panose="02010600040101010101" pitchFamily="2" charset="-122"/>
                <a:sym typeface="Wingdings" panose="05000000000000000000" pitchFamily="2" charset="2"/>
              </a:rPr>
              <a:t>：</a:t>
            </a:r>
          </a:p>
        </p:txBody>
      </p:sp>
      <p:pic>
        <p:nvPicPr>
          <p:cNvPr id="18434" name="Picture 4"/>
          <p:cNvPicPr>
            <a:picLocks noChangeAspect="1" noChangeArrowheads="1"/>
          </p:cNvPicPr>
          <p:nvPr>
            <p:custDataLst>
              <p:tags r:id="rId3"/>
            </p:custDataLst>
          </p:nvPr>
        </p:nvPicPr>
        <p:blipFill>
          <a:blip r:embed="rId5">
            <a:extLst>
              <a:ext uri="{28A0092B-C50C-407E-A947-70E740481C1C}">
                <a14:useLocalDpi xmlns:a14="http://schemas.microsoft.com/office/drawing/2010/main" val="0"/>
              </a:ext>
            </a:extLst>
          </a:blip>
          <a:srcRect/>
          <a:stretch>
            <a:fillRect/>
          </a:stretch>
        </p:blipFill>
        <p:spPr bwMode="auto">
          <a:xfrm>
            <a:off x="1753870" y="1203325"/>
            <a:ext cx="6119495"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8803640" y="1840230"/>
            <a:ext cx="3079750" cy="1476375"/>
          </a:xfrm>
          <a:prstGeom prst="rect">
            <a:avLst/>
          </a:prstGeom>
          <a:noFill/>
        </p:spPr>
        <p:txBody>
          <a:bodyPr wrap="square" rtlCol="0">
            <a:spAutoFit/>
          </a:bodyPr>
          <a:lstStyle/>
          <a:p>
            <a:pPr marL="285750" indent="-285750">
              <a:buFont typeface="Wingdings" panose="05000000000000000000" charset="0"/>
              <a:buChar char="l"/>
            </a:pPr>
            <a:r>
              <a:rPr lang="zh-CN" altLang="en-US"/>
              <a:t>微团</a:t>
            </a:r>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脂质体</a:t>
            </a:r>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磷脂双分子层</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32000" y="861399"/>
            <a:ext cx="7204364" cy="3970318"/>
          </a:xfrm>
          <a:prstGeom prst="rect">
            <a:avLst/>
          </a:prstGeom>
        </p:spPr>
        <p:txBody>
          <a:bodyPr wrap="square">
            <a:spAutoFit/>
          </a:bodyPr>
          <a:lstStyle/>
          <a:p>
            <a:r>
              <a:rPr lang="en-US" altLang="zh-CN" dirty="0">
                <a:solidFill>
                  <a:srgbClr val="05073B"/>
                </a:solidFill>
                <a:latin typeface="-apple-system"/>
              </a:rPr>
              <a:t>Liposome</a:t>
            </a:r>
            <a:r>
              <a:rPr lang="zh-CN" altLang="en-US" dirty="0">
                <a:solidFill>
                  <a:srgbClr val="05073B"/>
                </a:solidFill>
                <a:latin typeface="-apple-system"/>
              </a:rPr>
              <a:t>（脂质体）具有广泛的用途，主要体现在以下几个方面</a:t>
            </a:r>
            <a:r>
              <a:rPr lang="zh-CN" altLang="en-US" dirty="0" smtClean="0">
                <a:solidFill>
                  <a:srgbClr val="05073B"/>
                </a:solidFill>
                <a:latin typeface="-apple-system"/>
              </a:rPr>
              <a:t>：</a:t>
            </a:r>
            <a:endParaRPr lang="en-US" altLang="zh-CN" dirty="0" smtClean="0">
              <a:solidFill>
                <a:srgbClr val="05073B"/>
              </a:solidFill>
              <a:latin typeface="-apple-system"/>
            </a:endParaRPr>
          </a:p>
          <a:p>
            <a:endParaRPr lang="en-US" altLang="zh-CN" dirty="0">
              <a:solidFill>
                <a:srgbClr val="05073B"/>
              </a:solidFill>
              <a:latin typeface="-apple-system"/>
            </a:endParaRPr>
          </a:p>
          <a:p>
            <a:pPr marL="285750" indent="-285750">
              <a:buFont typeface="Wingdings" panose="05000000000000000000" pitchFamily="2" charset="2"/>
              <a:buChar char="l"/>
            </a:pPr>
            <a:r>
              <a:rPr lang="zh-CN" altLang="en-US" b="1" dirty="0" smtClean="0"/>
              <a:t>药物</a:t>
            </a:r>
            <a:r>
              <a:rPr lang="zh-CN" altLang="en-US" b="1" dirty="0"/>
              <a:t>载体与输送</a:t>
            </a:r>
            <a:r>
              <a:rPr lang="zh-CN" altLang="en-US" b="1" dirty="0" smtClean="0"/>
              <a:t>系统</a:t>
            </a:r>
            <a:endParaRPr lang="en-US" altLang="zh-CN" b="1" dirty="0" smtClean="0"/>
          </a:p>
          <a:p>
            <a:pPr marL="285750" indent="-285750">
              <a:buFont typeface="Wingdings" panose="05000000000000000000" pitchFamily="2" charset="2"/>
              <a:buChar char="l"/>
            </a:pPr>
            <a:endParaRPr lang="en-US" altLang="zh-CN" b="1" dirty="0"/>
          </a:p>
          <a:p>
            <a:pPr marL="285750" indent="-285750">
              <a:buFont typeface="Wingdings" panose="05000000000000000000" pitchFamily="2" charset="2"/>
              <a:buChar char="l"/>
            </a:pPr>
            <a:endParaRPr lang="en-US" altLang="zh-CN" b="1" dirty="0" smtClean="0"/>
          </a:p>
          <a:p>
            <a:pPr marL="285750" indent="-285750">
              <a:buFont typeface="Wingdings" panose="05000000000000000000" pitchFamily="2" charset="2"/>
              <a:buChar char="l"/>
            </a:pPr>
            <a:r>
              <a:rPr lang="zh-CN" altLang="en-US" b="1" dirty="0"/>
              <a:t>生物医学</a:t>
            </a:r>
            <a:r>
              <a:rPr lang="zh-CN" altLang="en-US" b="1" dirty="0" smtClean="0"/>
              <a:t>研究</a:t>
            </a:r>
            <a:endParaRPr lang="en-US" altLang="zh-CN" b="1" dirty="0" smtClean="0"/>
          </a:p>
          <a:p>
            <a:pPr marL="285750" indent="-285750">
              <a:buFont typeface="Wingdings" panose="05000000000000000000" pitchFamily="2" charset="2"/>
              <a:buChar char="l"/>
            </a:pPr>
            <a:endParaRPr lang="en-US" altLang="zh-CN" b="1" dirty="0"/>
          </a:p>
          <a:p>
            <a:pPr marL="285750" indent="-285750">
              <a:buFont typeface="Wingdings" panose="05000000000000000000" pitchFamily="2" charset="2"/>
              <a:buChar char="l"/>
            </a:pPr>
            <a:endParaRPr lang="en-US" altLang="zh-CN" b="1" dirty="0" smtClean="0"/>
          </a:p>
          <a:p>
            <a:pPr marL="285750" indent="-285750">
              <a:buFont typeface="Wingdings" panose="05000000000000000000" pitchFamily="2" charset="2"/>
              <a:buChar char="l"/>
            </a:pPr>
            <a:r>
              <a:rPr lang="zh-CN" altLang="en-US" b="1" dirty="0"/>
              <a:t>化妆品与美容产品</a:t>
            </a:r>
          </a:p>
          <a:p>
            <a:pPr marL="285750" indent="-285750">
              <a:buFont typeface="Wingdings" panose="05000000000000000000" pitchFamily="2" charset="2"/>
              <a:buChar char="l"/>
            </a:pPr>
            <a:endParaRPr lang="zh-CN" altLang="en-US" b="1" dirty="0"/>
          </a:p>
          <a:p>
            <a:pPr marL="285750" indent="-285750">
              <a:buFont typeface="Wingdings" panose="05000000000000000000" pitchFamily="2" charset="2"/>
              <a:buChar char="l"/>
            </a:pPr>
            <a:endParaRPr lang="en-US" altLang="zh-CN" b="1" dirty="0" smtClean="0"/>
          </a:p>
          <a:p>
            <a:endParaRPr lang="en-US" altLang="zh-CN" b="1" dirty="0"/>
          </a:p>
          <a:p>
            <a:endParaRPr lang="zh-CN" altLang="en-US" b="1" dirty="0"/>
          </a:p>
          <a:p>
            <a:endParaRPr lang="zh-CN" altLang="en-US" dirty="0"/>
          </a:p>
        </p:txBody>
      </p:sp>
      <p:sp>
        <p:nvSpPr>
          <p:cNvPr id="3" name="文本框 2"/>
          <p:cNvSpPr txBox="1"/>
          <p:nvPr/>
        </p:nvSpPr>
        <p:spPr>
          <a:xfrm>
            <a:off x="812800" y="221673"/>
            <a:ext cx="2623127" cy="461665"/>
          </a:xfrm>
          <a:prstGeom prst="rect">
            <a:avLst/>
          </a:prstGeom>
          <a:noFill/>
        </p:spPr>
        <p:txBody>
          <a:bodyPr wrap="square" rtlCol="0">
            <a:spAutoFit/>
          </a:bodyPr>
          <a:lstStyle/>
          <a:p>
            <a:r>
              <a:rPr lang="zh-CN" altLang="en-US" sz="2400" b="1" dirty="0" smtClean="0">
                <a:solidFill>
                  <a:srgbClr val="3333FF"/>
                </a:solidFill>
                <a:latin typeface="黑体" panose="02010609060101010101" pitchFamily="49" charset="-122"/>
                <a:ea typeface="黑体" panose="02010609060101010101" pitchFamily="49" charset="-122"/>
              </a:rPr>
              <a:t>知识拓展</a:t>
            </a:r>
            <a:r>
              <a:rPr lang="zh-CN" altLang="en-US" sz="2400" b="1" dirty="0" smtClean="0">
                <a:solidFill>
                  <a:srgbClr val="002060"/>
                </a:solidFill>
                <a:latin typeface="黑体" panose="02010609060101010101" pitchFamily="49" charset="-122"/>
                <a:ea typeface="黑体" panose="02010609060101010101" pitchFamily="49" charset="-122"/>
              </a:rPr>
              <a:t>：</a:t>
            </a:r>
            <a:endParaRPr lang="zh-CN" altLang="en-US" sz="2400" b="1" dirty="0">
              <a:solidFill>
                <a:srgbClr val="00206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005998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6332220" y="737870"/>
            <a:ext cx="5135880" cy="4305300"/>
          </a:xfrm>
          <a:prstGeom prst="rect">
            <a:avLst/>
          </a:prstGeom>
        </p:spPr>
      </p:pic>
      <p:sp>
        <p:nvSpPr>
          <p:cNvPr id="6" name="文本框 5"/>
          <p:cNvSpPr txBox="1"/>
          <p:nvPr/>
        </p:nvSpPr>
        <p:spPr>
          <a:xfrm>
            <a:off x="6497320" y="5113655"/>
            <a:ext cx="5288915" cy="368300"/>
          </a:xfrm>
          <a:prstGeom prst="rect">
            <a:avLst/>
          </a:prstGeom>
          <a:noFill/>
        </p:spPr>
        <p:txBody>
          <a:bodyPr wrap="square" rtlCol="0" anchor="t">
            <a:spAutoFit/>
          </a:bodyPr>
          <a:lstStyle/>
          <a:p>
            <a:r>
              <a:rPr lang="zh-CN" altLang="en-US"/>
              <a:t> 镰刀型红细胞（</a:t>
            </a:r>
            <a:r>
              <a:rPr lang="zh-CN" altLang="en-US">
                <a:sym typeface="+mn-ea"/>
              </a:rPr>
              <a:t>镰刀型贫血，</a:t>
            </a:r>
            <a:r>
              <a:rPr lang="zh-CN" altLang="en-US"/>
              <a:t>sickle cell anemia）</a:t>
            </a:r>
          </a:p>
        </p:txBody>
      </p:sp>
      <p:pic>
        <p:nvPicPr>
          <p:cNvPr id="103" name="图片 102"/>
          <p:cNvPicPr/>
          <p:nvPr>
            <p:custDataLst>
              <p:tags r:id="rId1"/>
            </p:custDataLst>
          </p:nvPr>
        </p:nvPicPr>
        <p:blipFill>
          <a:blip r:embed="rId4"/>
          <a:stretch>
            <a:fillRect/>
          </a:stretch>
        </p:blipFill>
        <p:spPr>
          <a:xfrm>
            <a:off x="1571625" y="901065"/>
            <a:ext cx="4064000" cy="3759835"/>
          </a:xfrm>
          <a:prstGeom prst="rect">
            <a:avLst/>
          </a:prstGeom>
          <a:noFill/>
          <a:ln w="9525">
            <a:noFill/>
          </a:ln>
        </p:spPr>
      </p:pic>
      <p:sp>
        <p:nvSpPr>
          <p:cNvPr id="7" name="文本框 6"/>
          <p:cNvSpPr txBox="1"/>
          <p:nvPr/>
        </p:nvSpPr>
        <p:spPr>
          <a:xfrm>
            <a:off x="2371725" y="5113655"/>
            <a:ext cx="2463800" cy="368300"/>
          </a:xfrm>
          <a:prstGeom prst="rect">
            <a:avLst/>
          </a:prstGeom>
          <a:noFill/>
        </p:spPr>
        <p:txBody>
          <a:bodyPr wrap="square" rtlCol="0" anchor="t">
            <a:spAutoFit/>
          </a:bodyPr>
          <a:lstStyle/>
          <a:p>
            <a:r>
              <a:rPr lang="zh-CN" altLang="en-US"/>
              <a:t> 人正常红细胞</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633845" y="298854"/>
            <a:ext cx="6910705" cy="3108543"/>
          </a:xfrm>
          <a:prstGeom prst="rect">
            <a:avLst/>
          </a:prstGeom>
          <a:noFill/>
        </p:spPr>
        <p:txBody>
          <a:bodyPr wrap="square" rtlCol="0">
            <a:spAutoFit/>
          </a:bodyPr>
          <a:lstStyle/>
          <a:p>
            <a:r>
              <a:rPr lang="zh-CN" altLang="en-US" sz="2800" dirty="0" smtClean="0">
                <a:solidFill>
                  <a:srgbClr val="0000FF"/>
                </a:solidFill>
              </a:rPr>
              <a:t>思考和讨论：</a:t>
            </a:r>
            <a:endParaRPr lang="zh-CN" altLang="en-US" sz="2800" dirty="0">
              <a:solidFill>
                <a:srgbClr val="0000FF"/>
              </a:solidFill>
            </a:endParaRPr>
          </a:p>
          <a:p>
            <a:endParaRPr lang="zh-CN" altLang="en-US" sz="2800" dirty="0">
              <a:solidFill>
                <a:srgbClr val="0000FF"/>
              </a:solidFill>
              <a:latin typeface="黑体" panose="02010609060101010101" pitchFamily="49" charset="-122"/>
              <a:ea typeface="黑体" panose="02010609060101010101" pitchFamily="49" charset="-122"/>
              <a:cs typeface="黑体" panose="02010609060101010101" pitchFamily="49" charset="-122"/>
            </a:endParaRPr>
          </a:p>
          <a:p>
            <a:pPr marL="457200" indent="-457200">
              <a:buFont typeface="Wingdings" panose="05000000000000000000" pitchFamily="2" charset="2"/>
              <a:buChar char="u"/>
            </a:pPr>
            <a:r>
              <a:rPr lang="zh-CN" altLang="en-US" sz="2800" dirty="0">
                <a:latin typeface="黑体" panose="02010609060101010101" pitchFamily="49" charset="-122"/>
                <a:ea typeface="黑体" panose="02010609060101010101" pitchFamily="49" charset="-122"/>
                <a:cs typeface="黑体" panose="02010609060101010101" pitchFamily="49" charset="-122"/>
              </a:rPr>
              <a:t>细胞膜中脂类、糖类分子如何测定</a:t>
            </a:r>
            <a:r>
              <a:rPr lang="zh-CN" altLang="en-US" sz="2800" dirty="0" smtClean="0">
                <a:latin typeface="黑体" panose="02010609060101010101" pitchFamily="49" charset="-122"/>
                <a:ea typeface="黑体" panose="02010609060101010101" pitchFamily="49" charset="-122"/>
                <a:cs typeface="黑体" panose="02010609060101010101" pitchFamily="49" charset="-122"/>
              </a:rPr>
              <a:t>？</a:t>
            </a:r>
            <a:endParaRPr lang="en-US" altLang="zh-CN" sz="2800" dirty="0" smtClean="0">
              <a:latin typeface="黑体" panose="02010609060101010101" pitchFamily="49" charset="-122"/>
              <a:ea typeface="黑体" panose="02010609060101010101" pitchFamily="49" charset="-122"/>
              <a:cs typeface="黑体" panose="02010609060101010101" pitchFamily="49" charset="-122"/>
            </a:endParaRPr>
          </a:p>
          <a:p>
            <a:pPr marL="457200" indent="-457200">
              <a:buFont typeface="Wingdings" panose="05000000000000000000" pitchFamily="2" charset="2"/>
              <a:buChar char="u"/>
            </a:pPr>
            <a:endParaRPr lang="en-US" altLang="zh-CN" sz="2800" dirty="0">
              <a:latin typeface="黑体" panose="02010609060101010101" pitchFamily="49" charset="-122"/>
              <a:ea typeface="黑体" panose="02010609060101010101" pitchFamily="49" charset="-122"/>
              <a:cs typeface="黑体" panose="02010609060101010101" pitchFamily="49" charset="-122"/>
            </a:endParaRPr>
          </a:p>
          <a:p>
            <a:pPr marL="457200" indent="-457200">
              <a:buFont typeface="Wingdings" panose="05000000000000000000" pitchFamily="2" charset="2"/>
              <a:buChar char="u"/>
            </a:pPr>
            <a:endParaRPr lang="zh-CN" altLang="en-US" sz="28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800" dirty="0">
              <a:latin typeface="黑体" panose="02010609060101010101" pitchFamily="49" charset="-122"/>
              <a:ea typeface="黑体" panose="02010609060101010101" pitchFamily="49" charset="-122"/>
              <a:cs typeface="黑体" panose="02010609060101010101" pitchFamily="49" charset="-122"/>
            </a:endParaRPr>
          </a:p>
          <a:p>
            <a:endParaRPr lang="zh-CN" altLang="en-US" sz="2800" dirty="0">
              <a:latin typeface="黑体" panose="02010609060101010101" pitchFamily="49" charset="-122"/>
              <a:ea typeface="黑体" panose="02010609060101010101" pitchFamily="49" charset="-122"/>
              <a:cs typeface="黑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2036" y="678834"/>
            <a:ext cx="10206182" cy="5632311"/>
          </a:xfrm>
          <a:prstGeom prst="rect">
            <a:avLst/>
          </a:prstGeom>
        </p:spPr>
        <p:txBody>
          <a:bodyPr wrap="square">
            <a:spAutoFit/>
          </a:bodyPr>
          <a:lstStyle/>
          <a:p>
            <a:r>
              <a:rPr lang="zh-CN" altLang="en-US" b="1" dirty="0">
                <a:solidFill>
                  <a:srgbClr val="05073B"/>
                </a:solidFill>
                <a:latin typeface="-apple-system"/>
              </a:rPr>
              <a:t>一、脂类分子的</a:t>
            </a:r>
            <a:r>
              <a:rPr lang="zh-CN" altLang="en-US" b="1" dirty="0" smtClean="0">
                <a:solidFill>
                  <a:srgbClr val="05073B"/>
                </a:solidFill>
                <a:latin typeface="-apple-system"/>
              </a:rPr>
              <a:t>测</a:t>
            </a:r>
            <a:endParaRPr lang="en-US" altLang="zh-CN" b="1" dirty="0" smtClean="0">
              <a:solidFill>
                <a:srgbClr val="05073B"/>
              </a:solidFill>
              <a:latin typeface="-apple-system"/>
            </a:endParaRPr>
          </a:p>
          <a:p>
            <a:endParaRPr lang="zh-CN" altLang="en-US" b="1" dirty="0">
              <a:solidFill>
                <a:srgbClr val="05073B"/>
              </a:solidFill>
              <a:latin typeface="-apple-system"/>
            </a:endParaRPr>
          </a:p>
          <a:p>
            <a:pPr marL="285750" indent="-285750">
              <a:buFont typeface="Wingdings" panose="05000000000000000000" pitchFamily="2" charset="2"/>
              <a:buChar char="l"/>
            </a:pPr>
            <a:r>
              <a:rPr lang="zh-CN" altLang="en-US" b="1" dirty="0">
                <a:solidFill>
                  <a:srgbClr val="05073B"/>
                </a:solidFill>
                <a:latin typeface="-apple-system"/>
              </a:rPr>
              <a:t>脂质溶剂提取法</a:t>
            </a:r>
            <a:r>
              <a:rPr lang="zh-CN" altLang="en-US" dirty="0" smtClean="0">
                <a:solidFill>
                  <a:srgbClr val="05073B"/>
                </a:solidFill>
                <a:latin typeface="PingFang-SC-Regular"/>
              </a:rPr>
              <a:t>：</a:t>
            </a:r>
            <a:endParaRPr lang="en-US" altLang="zh-CN" dirty="0">
              <a:solidFill>
                <a:srgbClr val="05073B"/>
              </a:solidFill>
              <a:latin typeface="PingFang-SC-Regular"/>
            </a:endParaRPr>
          </a:p>
          <a:p>
            <a:pPr marL="285750" indent="-285750">
              <a:buFont typeface="Wingdings" panose="05000000000000000000" pitchFamily="2" charset="2"/>
              <a:buChar char="l"/>
            </a:pPr>
            <a:endParaRPr lang="en-US" altLang="zh-CN" b="1" dirty="0" smtClean="0">
              <a:solidFill>
                <a:srgbClr val="05073B"/>
              </a:solidFill>
              <a:latin typeface="PingFang-SC-Regular"/>
            </a:endParaRPr>
          </a:p>
          <a:p>
            <a:pPr marL="285750" indent="-285750">
              <a:buFont typeface="Wingdings" panose="05000000000000000000" pitchFamily="2" charset="2"/>
              <a:buChar char="l"/>
            </a:pPr>
            <a:r>
              <a:rPr lang="zh-CN" altLang="en-US" b="1" dirty="0" smtClean="0">
                <a:solidFill>
                  <a:srgbClr val="05073B"/>
                </a:solidFill>
                <a:latin typeface="-apple-system"/>
              </a:rPr>
              <a:t>酶</a:t>
            </a:r>
            <a:r>
              <a:rPr lang="zh-CN" altLang="en-US" b="1" dirty="0">
                <a:solidFill>
                  <a:srgbClr val="05073B"/>
                </a:solidFill>
                <a:latin typeface="-apple-system"/>
              </a:rPr>
              <a:t>解法</a:t>
            </a:r>
            <a:r>
              <a:rPr lang="zh-CN" altLang="en-US" dirty="0" smtClean="0">
                <a:solidFill>
                  <a:srgbClr val="05073B"/>
                </a:solidFill>
                <a:latin typeface="PingFang-SC-Regular"/>
              </a:rPr>
              <a:t>：</a:t>
            </a:r>
            <a:endParaRPr lang="en-US" altLang="zh-CN" dirty="0" smtClean="0">
              <a:solidFill>
                <a:srgbClr val="05073B"/>
              </a:solidFill>
              <a:latin typeface="PingFang-SC-Regular"/>
            </a:endParaRPr>
          </a:p>
          <a:p>
            <a:pPr marL="285750" indent="-285750">
              <a:buFont typeface="Wingdings" panose="05000000000000000000" pitchFamily="2" charset="2"/>
              <a:buChar char="l"/>
            </a:pPr>
            <a:endParaRPr lang="en-US" altLang="zh-CN" b="1" dirty="0">
              <a:solidFill>
                <a:srgbClr val="05073B"/>
              </a:solidFill>
              <a:latin typeface="PingFang-SC-Regular"/>
            </a:endParaRPr>
          </a:p>
          <a:p>
            <a:pPr marL="285750" indent="-285750">
              <a:buFont typeface="Wingdings" panose="05000000000000000000" pitchFamily="2" charset="2"/>
              <a:buChar char="l"/>
            </a:pPr>
            <a:r>
              <a:rPr lang="zh-CN" altLang="en-US" b="1" dirty="0" smtClean="0">
                <a:solidFill>
                  <a:srgbClr val="05073B"/>
                </a:solidFill>
                <a:latin typeface="-apple-system"/>
              </a:rPr>
              <a:t>色谱法</a:t>
            </a:r>
            <a:r>
              <a:rPr lang="zh-CN" altLang="en-US" dirty="0" smtClean="0">
                <a:solidFill>
                  <a:srgbClr val="05073B"/>
                </a:solidFill>
                <a:latin typeface="PingFang-SC-Regular"/>
              </a:rPr>
              <a:t>：</a:t>
            </a:r>
            <a:endParaRPr lang="en-US" altLang="zh-CN" dirty="0" smtClean="0">
              <a:solidFill>
                <a:srgbClr val="05073B"/>
              </a:solidFill>
              <a:latin typeface="PingFang-SC-Regular"/>
            </a:endParaRPr>
          </a:p>
          <a:p>
            <a:pPr>
              <a:buFont typeface="+mj-lt"/>
              <a:buAutoNum type="arabicPeriod"/>
            </a:pPr>
            <a:endParaRPr lang="zh-CN" altLang="en-US" dirty="0">
              <a:solidFill>
                <a:srgbClr val="05073B"/>
              </a:solidFill>
              <a:latin typeface="PingFang-SC-Regular"/>
            </a:endParaRPr>
          </a:p>
          <a:p>
            <a:r>
              <a:rPr lang="zh-CN" altLang="en-US" b="1" dirty="0" smtClean="0">
                <a:solidFill>
                  <a:srgbClr val="05073B"/>
                </a:solidFill>
                <a:latin typeface="-apple-system"/>
              </a:rPr>
              <a:t>二</a:t>
            </a:r>
            <a:r>
              <a:rPr lang="zh-CN" altLang="en-US" b="1" dirty="0">
                <a:solidFill>
                  <a:srgbClr val="05073B"/>
                </a:solidFill>
                <a:latin typeface="-apple-system"/>
              </a:rPr>
              <a:t>、糖类分子的</a:t>
            </a:r>
            <a:r>
              <a:rPr lang="zh-CN" altLang="en-US" b="1" dirty="0" smtClean="0">
                <a:solidFill>
                  <a:srgbClr val="05073B"/>
                </a:solidFill>
                <a:latin typeface="-apple-system"/>
              </a:rPr>
              <a:t>测定</a:t>
            </a:r>
            <a:endParaRPr lang="en-US" altLang="zh-CN" b="1" dirty="0" smtClean="0">
              <a:solidFill>
                <a:srgbClr val="05073B"/>
              </a:solidFill>
              <a:latin typeface="-apple-system"/>
            </a:endParaRPr>
          </a:p>
          <a:p>
            <a:endParaRPr lang="zh-CN" altLang="en-US" b="1" dirty="0">
              <a:solidFill>
                <a:srgbClr val="05073B"/>
              </a:solidFill>
              <a:latin typeface="-apple-system"/>
            </a:endParaRPr>
          </a:p>
          <a:p>
            <a:pPr>
              <a:buFont typeface="+mj-lt"/>
              <a:buAutoNum type="arabicPeriod"/>
            </a:pPr>
            <a:r>
              <a:rPr lang="zh-CN" altLang="en-US" b="1" dirty="0">
                <a:solidFill>
                  <a:srgbClr val="05073B"/>
                </a:solidFill>
                <a:latin typeface="-apple-system"/>
              </a:rPr>
              <a:t>化学显色法</a:t>
            </a:r>
            <a:r>
              <a:rPr lang="zh-CN" altLang="en-US" dirty="0">
                <a:solidFill>
                  <a:srgbClr val="05073B"/>
                </a:solidFill>
                <a:latin typeface="PingFang-SC-Regular"/>
              </a:rPr>
              <a:t>：</a:t>
            </a:r>
          </a:p>
          <a:p>
            <a:pPr lvl="1"/>
            <a:r>
              <a:rPr lang="zh-CN" altLang="en-US" dirty="0" smtClean="0">
                <a:solidFill>
                  <a:srgbClr val="05073B"/>
                </a:solidFill>
                <a:latin typeface="PingFang-SC-Regular"/>
              </a:rPr>
              <a:t>利用</a:t>
            </a:r>
            <a:r>
              <a:rPr lang="zh-CN" altLang="en-US" dirty="0">
                <a:solidFill>
                  <a:srgbClr val="05073B"/>
                </a:solidFill>
                <a:latin typeface="PingFang-SC-Regular"/>
              </a:rPr>
              <a:t>糖类分子与某些化学试剂（如斐林试剂、碘液等）反应产生的颜色变化进行测定</a:t>
            </a:r>
            <a:r>
              <a:rPr lang="zh-CN" altLang="en-US" dirty="0" smtClean="0">
                <a:solidFill>
                  <a:srgbClr val="05073B"/>
                </a:solidFill>
                <a:latin typeface="PingFang-SC-Regular"/>
              </a:rPr>
              <a:t>。</a:t>
            </a:r>
            <a:endParaRPr lang="en-US" altLang="zh-CN" dirty="0" smtClean="0">
              <a:solidFill>
                <a:srgbClr val="05073B"/>
              </a:solidFill>
              <a:latin typeface="PingFang-SC-Regular"/>
            </a:endParaRPr>
          </a:p>
          <a:p>
            <a:pPr lvl="1"/>
            <a:endParaRPr lang="zh-CN" altLang="en-US" dirty="0">
              <a:solidFill>
                <a:srgbClr val="05073B"/>
              </a:solidFill>
              <a:latin typeface="PingFang-SC-Regular"/>
            </a:endParaRPr>
          </a:p>
          <a:p>
            <a:pPr>
              <a:buFont typeface="+mj-lt"/>
              <a:buAutoNum type="arabicPeriod"/>
            </a:pPr>
            <a:r>
              <a:rPr lang="zh-CN" altLang="en-US" b="1" dirty="0" smtClean="0">
                <a:solidFill>
                  <a:srgbClr val="05073B"/>
                </a:solidFill>
                <a:latin typeface="-apple-system"/>
              </a:rPr>
              <a:t>酶</a:t>
            </a:r>
            <a:r>
              <a:rPr lang="zh-CN" altLang="en-US" b="1" dirty="0">
                <a:solidFill>
                  <a:srgbClr val="05073B"/>
                </a:solidFill>
                <a:latin typeface="-apple-system"/>
              </a:rPr>
              <a:t>联免疫吸附法（</a:t>
            </a:r>
            <a:r>
              <a:rPr lang="en-US" altLang="zh-CN" b="1" dirty="0">
                <a:solidFill>
                  <a:srgbClr val="05073B"/>
                </a:solidFill>
                <a:latin typeface="-apple-system"/>
              </a:rPr>
              <a:t>ELISA</a:t>
            </a:r>
            <a:r>
              <a:rPr lang="zh-CN" altLang="en-US" b="1" dirty="0">
                <a:solidFill>
                  <a:srgbClr val="05073B"/>
                </a:solidFill>
                <a:latin typeface="-apple-system"/>
              </a:rPr>
              <a:t>）</a:t>
            </a:r>
            <a:r>
              <a:rPr lang="zh-CN" altLang="en-US" dirty="0">
                <a:solidFill>
                  <a:srgbClr val="05073B"/>
                </a:solidFill>
                <a:latin typeface="PingFang-SC-Regular"/>
              </a:rPr>
              <a:t>：</a:t>
            </a:r>
          </a:p>
          <a:p>
            <a:pPr lvl="1"/>
            <a:r>
              <a:rPr lang="zh-CN" altLang="en-US" dirty="0" smtClean="0">
                <a:solidFill>
                  <a:srgbClr val="05073B"/>
                </a:solidFill>
                <a:latin typeface="PingFang-SC-Regular"/>
              </a:rPr>
              <a:t>利用</a:t>
            </a:r>
            <a:r>
              <a:rPr lang="zh-CN" altLang="en-US" dirty="0">
                <a:solidFill>
                  <a:srgbClr val="05073B"/>
                </a:solidFill>
                <a:latin typeface="PingFang-SC-Regular"/>
              </a:rPr>
              <a:t>特异性抗体与细胞膜中的糖类分子结合，然后测定抗体与糖类分子结合的程度，从而间接测定糖类分子的含量</a:t>
            </a:r>
            <a:r>
              <a:rPr lang="zh-CN" altLang="en-US" dirty="0" smtClean="0">
                <a:solidFill>
                  <a:srgbClr val="05073B"/>
                </a:solidFill>
                <a:latin typeface="PingFang-SC-Regular"/>
              </a:rPr>
              <a:t>。</a:t>
            </a:r>
            <a:endParaRPr lang="en-US" altLang="zh-CN" dirty="0" smtClean="0">
              <a:solidFill>
                <a:srgbClr val="05073B"/>
              </a:solidFill>
              <a:latin typeface="PingFang-SC-Regular"/>
            </a:endParaRPr>
          </a:p>
          <a:p>
            <a:pPr lvl="1"/>
            <a:endParaRPr lang="zh-CN" altLang="en-US" dirty="0">
              <a:solidFill>
                <a:srgbClr val="05073B"/>
              </a:solidFill>
              <a:latin typeface="PingFang-SC-Regular"/>
            </a:endParaRPr>
          </a:p>
          <a:p>
            <a:pPr>
              <a:buFont typeface="+mj-lt"/>
              <a:buAutoNum type="arabicPeriod"/>
            </a:pPr>
            <a:r>
              <a:rPr lang="zh-CN" altLang="en-US" b="1" dirty="0" smtClean="0">
                <a:solidFill>
                  <a:srgbClr val="05073B"/>
                </a:solidFill>
                <a:latin typeface="-apple-system"/>
              </a:rPr>
              <a:t>量子</a:t>
            </a:r>
            <a:r>
              <a:rPr lang="zh-CN" altLang="en-US" b="1" dirty="0">
                <a:solidFill>
                  <a:srgbClr val="05073B"/>
                </a:solidFill>
                <a:latin typeface="-apple-system"/>
              </a:rPr>
              <a:t>点探针法</a:t>
            </a:r>
            <a:r>
              <a:rPr lang="zh-CN" altLang="en-US" dirty="0">
                <a:solidFill>
                  <a:srgbClr val="05073B"/>
                </a:solidFill>
                <a:latin typeface="PingFang-SC-Regular"/>
              </a:rPr>
              <a:t>：</a:t>
            </a:r>
          </a:p>
          <a:p>
            <a:pPr lvl="1"/>
            <a:r>
              <a:rPr lang="zh-CN" altLang="en-US" dirty="0" smtClean="0">
                <a:solidFill>
                  <a:srgbClr val="05073B"/>
                </a:solidFill>
                <a:latin typeface="PingFang-SC-Regular"/>
              </a:rPr>
              <a:t>利用</a:t>
            </a:r>
            <a:r>
              <a:rPr lang="zh-CN" altLang="en-US" dirty="0">
                <a:solidFill>
                  <a:srgbClr val="05073B"/>
                </a:solidFill>
                <a:latin typeface="PingFang-SC-Regular"/>
              </a:rPr>
              <a:t>量子点探针与细胞膜中的糖类信号分子进行结合，然后通过检测量子点探针的荧光信号来定位和测定糖类分子的含量</a:t>
            </a:r>
            <a:r>
              <a:rPr lang="zh-CN" altLang="en-US" dirty="0" smtClean="0">
                <a:solidFill>
                  <a:srgbClr val="05073B"/>
                </a:solidFill>
                <a:latin typeface="PingFang-SC-Regular"/>
              </a:rPr>
              <a:t>。</a:t>
            </a:r>
            <a:endParaRPr lang="zh-CN" altLang="en-US" dirty="0">
              <a:solidFill>
                <a:srgbClr val="05073B"/>
              </a:solidFill>
              <a:latin typeface="PingFang-SC-Regular"/>
            </a:endParaRPr>
          </a:p>
        </p:txBody>
      </p:sp>
    </p:spTree>
    <p:extLst>
      <p:ext uri="{BB962C8B-B14F-4D97-AF65-F5344CB8AC3E}">
        <p14:creationId xmlns:p14="http://schemas.microsoft.com/office/powerpoint/2010/main" val="109136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1000"/>
                                        <p:tgtEl>
                                          <p:spTgt spid="2">
                                            <p:txEl>
                                              <p:pRg st="4" end="4"/>
                                            </p:txEl>
                                          </p:spTgt>
                                        </p:tgtEl>
                                      </p:cBhvr>
                                    </p:animEffect>
                                    <p:anim calcmode="lin" valueType="num">
                                      <p:cBhvr>
                                        <p:cTn id="13"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1000"/>
                                        <p:tgtEl>
                                          <p:spTgt spid="2">
                                            <p:txEl>
                                              <p:pRg st="6" end="6"/>
                                            </p:txEl>
                                          </p:spTgt>
                                        </p:tgtEl>
                                      </p:cBhvr>
                                    </p:animEffect>
                                    <p:anim calcmode="lin" valueType="num">
                                      <p:cBhvr>
                                        <p:cTn id="18"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xEl>
                                              <p:pRg st="10" end="10"/>
                                            </p:txEl>
                                          </p:spTgt>
                                        </p:tgtEl>
                                        <p:attrNameLst>
                                          <p:attrName>style.visibility</p:attrName>
                                        </p:attrNameLst>
                                      </p:cBhvr>
                                      <p:to>
                                        <p:strVal val="visible"/>
                                      </p:to>
                                    </p:set>
                                    <p:animEffect transition="in" filter="fade">
                                      <p:cBhvr>
                                        <p:cTn id="24" dur="1000"/>
                                        <p:tgtEl>
                                          <p:spTgt spid="2">
                                            <p:txEl>
                                              <p:pRg st="10" end="10"/>
                                            </p:txEl>
                                          </p:spTgt>
                                        </p:tgtEl>
                                      </p:cBhvr>
                                    </p:animEffect>
                                    <p:anim calcmode="lin" valueType="num">
                                      <p:cBhvr>
                                        <p:cTn id="25"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10" end="1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animEffect transition="in" filter="fade">
                                      <p:cBhvr>
                                        <p:cTn id="29" dur="1000"/>
                                        <p:tgtEl>
                                          <p:spTgt spid="2">
                                            <p:txEl>
                                              <p:pRg st="11" end="11"/>
                                            </p:txEl>
                                          </p:spTgt>
                                        </p:tgtEl>
                                      </p:cBhvr>
                                    </p:animEffect>
                                    <p:anim calcmode="lin" valueType="num">
                                      <p:cBhvr>
                                        <p:cTn id="30" dur="10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11" end="11"/>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
                                            <p:txEl>
                                              <p:pRg st="13" end="13"/>
                                            </p:txEl>
                                          </p:spTgt>
                                        </p:tgtEl>
                                        <p:attrNameLst>
                                          <p:attrName>style.visibility</p:attrName>
                                        </p:attrNameLst>
                                      </p:cBhvr>
                                      <p:to>
                                        <p:strVal val="visible"/>
                                      </p:to>
                                    </p:set>
                                    <p:animEffect transition="in" filter="fade">
                                      <p:cBhvr>
                                        <p:cTn id="34" dur="1000"/>
                                        <p:tgtEl>
                                          <p:spTgt spid="2">
                                            <p:txEl>
                                              <p:pRg st="13" end="13"/>
                                            </p:txEl>
                                          </p:spTgt>
                                        </p:tgtEl>
                                      </p:cBhvr>
                                    </p:animEffect>
                                    <p:anim calcmode="lin" valueType="num">
                                      <p:cBhvr>
                                        <p:cTn id="35" dur="1000" fill="hold"/>
                                        <p:tgtEl>
                                          <p:spTgt spid="2">
                                            <p:txEl>
                                              <p:pRg st="13" end="13"/>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13" end="13"/>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
                                            <p:txEl>
                                              <p:pRg st="14" end="14"/>
                                            </p:txEl>
                                          </p:spTgt>
                                        </p:tgtEl>
                                        <p:attrNameLst>
                                          <p:attrName>style.visibility</p:attrName>
                                        </p:attrNameLst>
                                      </p:cBhvr>
                                      <p:to>
                                        <p:strVal val="visible"/>
                                      </p:to>
                                    </p:set>
                                    <p:animEffect transition="in" filter="fade">
                                      <p:cBhvr>
                                        <p:cTn id="39" dur="1000"/>
                                        <p:tgtEl>
                                          <p:spTgt spid="2">
                                            <p:txEl>
                                              <p:pRg st="14" end="14"/>
                                            </p:txEl>
                                          </p:spTgt>
                                        </p:tgtEl>
                                      </p:cBhvr>
                                    </p:animEffect>
                                    <p:anim calcmode="lin" valueType="num">
                                      <p:cBhvr>
                                        <p:cTn id="40" dur="1000" fill="hold"/>
                                        <p:tgtEl>
                                          <p:spTgt spid="2">
                                            <p:txEl>
                                              <p:pRg st="14" end="14"/>
                                            </p:txEl>
                                          </p:spTgt>
                                        </p:tgtEl>
                                        <p:attrNameLst>
                                          <p:attrName>ppt_x</p:attrName>
                                        </p:attrNameLst>
                                      </p:cBhvr>
                                      <p:tavLst>
                                        <p:tav tm="0">
                                          <p:val>
                                            <p:strVal val="#ppt_x"/>
                                          </p:val>
                                        </p:tav>
                                        <p:tav tm="100000">
                                          <p:val>
                                            <p:strVal val="#ppt_x"/>
                                          </p:val>
                                        </p:tav>
                                      </p:tavLst>
                                    </p:anim>
                                    <p:anim calcmode="lin" valueType="num">
                                      <p:cBhvr>
                                        <p:cTn id="41" dur="1000" fill="hold"/>
                                        <p:tgtEl>
                                          <p:spTgt spid="2">
                                            <p:txEl>
                                              <p:pRg st="14" end="14"/>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
                                            <p:txEl>
                                              <p:pRg st="16" end="16"/>
                                            </p:txEl>
                                          </p:spTgt>
                                        </p:tgtEl>
                                        <p:attrNameLst>
                                          <p:attrName>style.visibility</p:attrName>
                                        </p:attrNameLst>
                                      </p:cBhvr>
                                      <p:to>
                                        <p:strVal val="visible"/>
                                      </p:to>
                                    </p:set>
                                    <p:animEffect transition="in" filter="fade">
                                      <p:cBhvr>
                                        <p:cTn id="44" dur="1000"/>
                                        <p:tgtEl>
                                          <p:spTgt spid="2">
                                            <p:txEl>
                                              <p:pRg st="16" end="16"/>
                                            </p:txEl>
                                          </p:spTgt>
                                        </p:tgtEl>
                                      </p:cBhvr>
                                    </p:animEffect>
                                    <p:anim calcmode="lin" valueType="num">
                                      <p:cBhvr>
                                        <p:cTn id="45" dur="1000" fill="hold"/>
                                        <p:tgtEl>
                                          <p:spTgt spid="2">
                                            <p:txEl>
                                              <p:pRg st="16" end="16"/>
                                            </p:txEl>
                                          </p:spTgt>
                                        </p:tgtEl>
                                        <p:attrNameLst>
                                          <p:attrName>ppt_x</p:attrName>
                                        </p:attrNameLst>
                                      </p:cBhvr>
                                      <p:tavLst>
                                        <p:tav tm="0">
                                          <p:val>
                                            <p:strVal val="#ppt_x"/>
                                          </p:val>
                                        </p:tav>
                                        <p:tav tm="100000">
                                          <p:val>
                                            <p:strVal val="#ppt_x"/>
                                          </p:val>
                                        </p:tav>
                                      </p:tavLst>
                                    </p:anim>
                                    <p:anim calcmode="lin" valueType="num">
                                      <p:cBhvr>
                                        <p:cTn id="46" dur="1000" fill="hold"/>
                                        <p:tgtEl>
                                          <p:spTgt spid="2">
                                            <p:txEl>
                                              <p:pRg st="16" end="16"/>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
                                            <p:txEl>
                                              <p:pRg st="17" end="17"/>
                                            </p:txEl>
                                          </p:spTgt>
                                        </p:tgtEl>
                                        <p:attrNameLst>
                                          <p:attrName>style.visibility</p:attrName>
                                        </p:attrNameLst>
                                      </p:cBhvr>
                                      <p:to>
                                        <p:strVal val="visible"/>
                                      </p:to>
                                    </p:set>
                                    <p:animEffect transition="in" filter="fade">
                                      <p:cBhvr>
                                        <p:cTn id="49" dur="1000"/>
                                        <p:tgtEl>
                                          <p:spTgt spid="2">
                                            <p:txEl>
                                              <p:pRg st="17" end="17"/>
                                            </p:txEl>
                                          </p:spTgt>
                                        </p:tgtEl>
                                      </p:cBhvr>
                                    </p:animEffect>
                                    <p:anim calcmode="lin" valueType="num">
                                      <p:cBhvr>
                                        <p:cTn id="50" dur="1000" fill="hold"/>
                                        <p:tgtEl>
                                          <p:spTgt spid="2">
                                            <p:txEl>
                                              <p:pRg st="17" end="17"/>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17" end="1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custDataLst>
              <p:tags r:id="rId2"/>
            </p:custDataLst>
          </p:nvPr>
        </p:nvSpPr>
        <p:spPr>
          <a:xfrm>
            <a:off x="250825" y="260350"/>
            <a:ext cx="8637588" cy="641350"/>
          </a:xfrm>
        </p:spPr>
        <p:txBody>
          <a:bodyPr vert="horz" wrap="square" lIns="91440" tIns="45720" rIns="91440" bIns="45720" anchor="b" anchorCtr="0"/>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r>
              <a:rPr lang="zh-CN" altLang="en-US" sz="3400" dirty="0">
                <a:solidFill>
                  <a:srgbClr val="FF0000"/>
                </a:solidFill>
                <a:ea typeface="隶书" panose="02010509060101010101" pitchFamily="49" charset="-122"/>
              </a:rPr>
              <a:t>人类红细胞：</a:t>
            </a:r>
            <a:r>
              <a:rPr lang="zh-CN" altLang="en-US" sz="3400" dirty="0">
                <a:solidFill>
                  <a:srgbClr val="3333FF"/>
                </a:solidFill>
                <a:ea typeface="隶书" panose="02010509060101010101" pitchFamily="49" charset="-122"/>
              </a:rPr>
              <a:t>研究膜蛋白的理想材料</a:t>
            </a:r>
          </a:p>
        </p:txBody>
      </p:sp>
      <p:pic>
        <p:nvPicPr>
          <p:cNvPr id="24581" name="Picture 5" descr="figure10-23"/>
          <p:cNvPicPr>
            <a:picLocks noChangeAspect="1"/>
          </p:cNvPicPr>
          <p:nvPr>
            <p:custDataLst>
              <p:tags r:id="rId3"/>
            </p:custDataLst>
          </p:nvPr>
        </p:nvPicPr>
        <p:blipFill>
          <a:blip r:embed="rId6"/>
          <a:stretch>
            <a:fillRect/>
          </a:stretch>
        </p:blipFill>
        <p:spPr>
          <a:xfrm>
            <a:off x="3272155" y="1087120"/>
            <a:ext cx="4582160" cy="3888105"/>
          </a:xfrm>
          <a:prstGeom prst="rect">
            <a:avLst/>
          </a:prstGeom>
          <a:noFill/>
          <a:ln w="9525">
            <a:noFill/>
          </a:ln>
        </p:spPr>
      </p:pic>
      <p:sp>
        <p:nvSpPr>
          <p:cNvPr id="24582" name="Text Box 6"/>
          <p:cNvSpPr txBox="1"/>
          <p:nvPr/>
        </p:nvSpPr>
        <p:spPr>
          <a:xfrm>
            <a:off x="2791460" y="4803775"/>
            <a:ext cx="8431530" cy="1476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3600" b="1" dirty="0">
                <a:solidFill>
                  <a:srgbClr val="0000FF"/>
                </a:solidFill>
                <a:latin typeface="隶书" panose="02010509060101010101" pitchFamily="49" charset="-122"/>
                <a:ea typeface="隶书" panose="02010509060101010101" pitchFamily="49" charset="-122"/>
              </a:rPr>
              <a:t>血影（</a:t>
            </a:r>
            <a:r>
              <a:rPr lang="en-US" altLang="zh-CN" sz="3600" b="1" dirty="0">
                <a:solidFill>
                  <a:srgbClr val="0000FF"/>
                </a:solidFill>
                <a:latin typeface="隶书" panose="02010509060101010101" pitchFamily="49" charset="-122"/>
                <a:ea typeface="隶书" panose="02010509060101010101" pitchFamily="49" charset="-122"/>
              </a:rPr>
              <a:t>ghost</a:t>
            </a:r>
            <a:r>
              <a:rPr lang="zh-CN" altLang="en-US" sz="3600" b="1" dirty="0">
                <a:solidFill>
                  <a:srgbClr val="0000FF"/>
                </a:solidFill>
                <a:latin typeface="隶书" panose="02010509060101010101" pitchFamily="49" charset="-122"/>
                <a:ea typeface="隶书" panose="02010509060101010101" pitchFamily="49" charset="-122"/>
              </a:rPr>
              <a:t>）的制备：</a:t>
            </a:r>
          </a:p>
          <a:p>
            <a:pPr marL="0" lvl="0" indent="0" eaLnBrk="1" hangingPunct="1">
              <a:spcBef>
                <a:spcPct val="50000"/>
              </a:spcBef>
              <a:buClrTx/>
              <a:buSzTx/>
              <a:buFontTx/>
              <a:buNone/>
            </a:pPr>
            <a:r>
              <a:rPr lang="zh-CN" altLang="en-US" sz="3600" b="1" dirty="0">
                <a:solidFill>
                  <a:srgbClr val="C00000"/>
                </a:solidFill>
                <a:latin typeface="隶书" panose="02010509060101010101" pitchFamily="49" charset="-122"/>
                <a:ea typeface="隶书" panose="02010509060101010101" pitchFamily="49" charset="-122"/>
              </a:rPr>
              <a:t>低渗（</a:t>
            </a:r>
            <a:r>
              <a:rPr lang="en-US" altLang="zh-CN" sz="3600" b="1" dirty="0">
                <a:solidFill>
                  <a:srgbClr val="C00000"/>
                </a:solidFill>
                <a:latin typeface="隶书" panose="02010509060101010101" pitchFamily="49" charset="-122"/>
                <a:ea typeface="隶书" panose="02010509060101010101" pitchFamily="49" charset="-122"/>
              </a:rPr>
              <a:t>hypotonic lysis)</a:t>
            </a:r>
          </a:p>
        </p:txBody>
      </p:sp>
      <p:pic>
        <p:nvPicPr>
          <p:cNvPr id="24579" name="Picture 3" descr="figure10-22"/>
          <p:cNvPicPr>
            <a:picLocks noChangeAspect="1"/>
          </p:cNvPicPr>
          <p:nvPr>
            <p:custDataLst>
              <p:tags r:id="rId4"/>
            </p:custDataLst>
          </p:nvPr>
        </p:nvPicPr>
        <p:blipFill>
          <a:blip r:embed="rId7"/>
          <a:stretch>
            <a:fillRect/>
          </a:stretch>
        </p:blipFill>
        <p:spPr>
          <a:xfrm>
            <a:off x="250825" y="1087120"/>
            <a:ext cx="3021330" cy="2842895"/>
          </a:xfrm>
          <a:prstGeom prst="rect">
            <a:avLst/>
          </a:prstGeom>
          <a:noFill/>
          <a:ln w="9525">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582">
                                            <p:txEl>
                                              <p:pRg st="1" end="1"/>
                                            </p:txEl>
                                          </p:spTgt>
                                        </p:tgtEl>
                                        <p:attrNameLst>
                                          <p:attrName>style.visibility</p:attrName>
                                        </p:attrNameLst>
                                      </p:cBhvr>
                                      <p:to>
                                        <p:strVal val="visible"/>
                                      </p:to>
                                    </p:set>
                                    <p:anim calcmode="lin" valueType="num">
                                      <p:cBhvr additive="base">
                                        <p:cTn id="7" dur="500" fill="hold"/>
                                        <p:tgtEl>
                                          <p:spTgt spid="2458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58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5" descr="figure10-24"/>
          <p:cNvPicPr>
            <a:picLocks noChangeAspect="1"/>
          </p:cNvPicPr>
          <p:nvPr>
            <p:custDataLst>
              <p:tags r:id="rId2"/>
            </p:custDataLst>
          </p:nvPr>
        </p:nvPicPr>
        <p:blipFill>
          <a:blip r:embed="rId6"/>
          <a:stretch>
            <a:fillRect/>
          </a:stretch>
        </p:blipFill>
        <p:spPr>
          <a:xfrm>
            <a:off x="6279833" y="1163638"/>
            <a:ext cx="3779837" cy="5316537"/>
          </a:xfrm>
          <a:prstGeom prst="rect">
            <a:avLst/>
          </a:prstGeom>
          <a:noFill/>
          <a:ln w="9525">
            <a:noFill/>
          </a:ln>
        </p:spPr>
      </p:pic>
      <p:pic>
        <p:nvPicPr>
          <p:cNvPr id="25605" name="Picture 6"/>
          <p:cNvPicPr>
            <a:picLocks noChangeAspect="1"/>
          </p:cNvPicPr>
          <p:nvPr>
            <p:custDataLst>
              <p:tags r:id="rId3"/>
            </p:custDataLst>
          </p:nvPr>
        </p:nvPicPr>
        <p:blipFill>
          <a:blip r:embed="rId7"/>
          <a:stretch>
            <a:fillRect/>
          </a:stretch>
        </p:blipFill>
        <p:spPr>
          <a:xfrm>
            <a:off x="1550035" y="1152525"/>
            <a:ext cx="3924300" cy="5327650"/>
          </a:xfrm>
          <a:prstGeom prst="rect">
            <a:avLst/>
          </a:prstGeom>
          <a:noFill/>
          <a:ln w="9525">
            <a:noFill/>
          </a:ln>
        </p:spPr>
      </p:pic>
      <p:sp>
        <p:nvSpPr>
          <p:cNvPr id="25602" name="Rectangle 2"/>
          <p:cNvSpPr>
            <a:spLocks noGrp="1"/>
          </p:cNvSpPr>
          <p:nvPr>
            <p:custDataLst>
              <p:tags r:id="rId4"/>
            </p:custDataLst>
          </p:nvPr>
        </p:nvSpPr>
        <p:spPr>
          <a:xfrm>
            <a:off x="403860" y="334645"/>
            <a:ext cx="8888730" cy="1047750"/>
          </a:xfrm>
        </p:spPr>
        <p:txBody>
          <a:bodyPr vert="horz" wrap="square" lIns="91440" tIns="45720" rIns="91440" bIns="45720" anchor="b" anchorCtr="0"/>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r>
              <a:rPr lang="zh-CN" altLang="en-US" sz="3200" dirty="0">
                <a:solidFill>
                  <a:srgbClr val="0000FF"/>
                </a:solidFill>
                <a:latin typeface="隶书" panose="02010509060101010101" pitchFamily="49" charset="-122"/>
                <a:ea typeface="隶书" panose="02010509060101010101" pitchFamily="49" charset="-122"/>
              </a:rPr>
              <a:t>实验探索</a:t>
            </a:r>
            <a:r>
              <a:rPr lang="en-US" altLang="zh-CN" sz="3200" dirty="0">
                <a:solidFill>
                  <a:srgbClr val="0000FF"/>
                </a:solidFill>
                <a:latin typeface="隶书" panose="02010509060101010101" pitchFamily="49" charset="-122"/>
                <a:ea typeface="隶书" panose="02010509060101010101" pitchFamily="49" charset="-122"/>
              </a:rPr>
              <a:t>-SDS-PAGE</a:t>
            </a:r>
            <a:r>
              <a:rPr lang="zh-CN" altLang="en-US" sz="3200" dirty="0">
                <a:solidFill>
                  <a:srgbClr val="0000FF"/>
                </a:solidFill>
                <a:latin typeface="隶书" panose="02010509060101010101" pitchFamily="49" charset="-122"/>
                <a:ea typeface="隶书" panose="02010509060101010101" pitchFamily="49" charset="-122"/>
              </a:rPr>
              <a:t>电泳：</a:t>
            </a:r>
            <a:r>
              <a:rPr lang="zh-CN" altLang="en-US" sz="3200" dirty="0">
                <a:solidFill>
                  <a:srgbClr val="FF0000"/>
                </a:solidFill>
                <a:ea typeface="隶书" panose="02010509060101010101" pitchFamily="49" charset="-122"/>
              </a:rPr>
              <a:t>人类红细胞膜蛋白</a:t>
            </a:r>
            <a:r>
              <a:rPr lang="zh-CN" altLang="en-US" sz="3500" dirty="0">
                <a:solidFill>
                  <a:srgbClr val="FF0000"/>
                </a:solidFill>
                <a:ea typeface="隶书" panose="02010509060101010101" pitchFamily="49" charset="-122"/>
              </a:rPr>
              <a:t/>
            </a:r>
            <a:br>
              <a:rPr lang="zh-CN" altLang="en-US" sz="3500" dirty="0">
                <a:solidFill>
                  <a:srgbClr val="FF0000"/>
                </a:solidFill>
                <a:ea typeface="隶书" panose="02010509060101010101" pitchFamily="49" charset="-122"/>
              </a:rPr>
            </a:br>
            <a:endParaRPr lang="zh-CN" altLang="en-US" sz="3500" dirty="0">
              <a:solidFill>
                <a:srgbClr val="FF0000"/>
              </a:solidFill>
              <a:ea typeface="隶书" panose="02010509060101010101" pitchFamily="49" charset="-122"/>
            </a:endParaRPr>
          </a:p>
        </p:txBody>
      </p:sp>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419735" y="1097915"/>
            <a:ext cx="6932930" cy="5103495"/>
          </a:xfrm>
          <a:prstGeom prst="rect">
            <a:avLst/>
          </a:prstGeom>
        </p:spPr>
      </p:pic>
      <p:sp>
        <p:nvSpPr>
          <p:cNvPr id="4" name="文本框 3"/>
          <p:cNvSpPr txBox="1"/>
          <p:nvPr/>
        </p:nvSpPr>
        <p:spPr>
          <a:xfrm>
            <a:off x="318135" y="342900"/>
            <a:ext cx="5490210" cy="521970"/>
          </a:xfrm>
          <a:prstGeom prst="rect">
            <a:avLst/>
          </a:prstGeom>
          <a:noFill/>
        </p:spPr>
        <p:txBody>
          <a:bodyPr wrap="square" rtlCol="0" anchor="t">
            <a:spAutoFit/>
          </a:bodyPr>
          <a:lstStyle/>
          <a:p>
            <a:pPr eaLnBrk="1" hangingPunct="1"/>
            <a:r>
              <a:rPr lang="zh-CN" altLang="en-US" sz="2800" b="1" dirty="0">
                <a:solidFill>
                  <a:srgbClr val="3333FF"/>
                </a:solidFill>
                <a:latin typeface="黑体" panose="02010609060101010101" pitchFamily="49" charset="-122"/>
                <a:ea typeface="黑体" panose="02010609060101010101" pitchFamily="49" charset="-122"/>
                <a:sym typeface="+mn-ea"/>
              </a:rPr>
              <a:t>红细胞的质膜</a:t>
            </a:r>
          </a:p>
        </p:txBody>
      </p:sp>
      <p:pic>
        <p:nvPicPr>
          <p:cNvPr id="5" name="图片 4"/>
          <p:cNvPicPr>
            <a:picLocks noChangeAspect="1"/>
          </p:cNvPicPr>
          <p:nvPr/>
        </p:nvPicPr>
        <p:blipFill>
          <a:blip r:embed="rId4"/>
          <a:stretch>
            <a:fillRect/>
          </a:stretch>
        </p:blipFill>
        <p:spPr>
          <a:xfrm>
            <a:off x="7171055" y="2192655"/>
            <a:ext cx="5273675" cy="4008755"/>
          </a:xfrm>
          <a:prstGeom prst="rect">
            <a:avLst/>
          </a:prstGeom>
        </p:spPr>
      </p:pic>
    </p:spTree>
    <p:custDataLst>
      <p:tags r:id="rId1"/>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custDataLst>
              <p:tags r:id="rId2"/>
            </p:custDataLst>
          </p:nvPr>
        </p:nvSpPr>
        <p:spPr bwMode="auto">
          <a:xfrm>
            <a:off x="319405" y="0"/>
            <a:ext cx="6253480" cy="308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35000"/>
              </a:lnSpc>
              <a:spcBef>
                <a:spcPct val="0"/>
              </a:spcBef>
              <a:spcAft>
                <a:spcPct val="0"/>
              </a:spcAft>
              <a:buFont typeface="Arial" panose="020B0604020202020204" pitchFamily="34" charset="0"/>
              <a:buNone/>
            </a:pPr>
            <a:r>
              <a:rPr lang="zh-CN" altLang="en-US" sz="2400" b="1" dirty="0">
                <a:solidFill>
                  <a:srgbClr val="000000"/>
                </a:solidFill>
                <a:latin typeface="黑体" panose="02010609060101010101" pitchFamily="49" charset="-122"/>
                <a:ea typeface="黑体" panose="02010609060101010101" pitchFamily="49" charset="-122"/>
              </a:rPr>
              <a:t>（二）膜蛋白</a:t>
            </a:r>
          </a:p>
          <a:p>
            <a:pPr eaLnBrk="1" fontAlgn="base" hangingPunct="1">
              <a:lnSpc>
                <a:spcPct val="135000"/>
              </a:lnSpc>
              <a:spcBef>
                <a:spcPct val="0"/>
              </a:spcBef>
              <a:spcAft>
                <a:spcPct val="0"/>
              </a:spcAft>
              <a:buFont typeface="Arial" panose="020B0604020202020204" pitchFamily="34" charset="0"/>
              <a:buNone/>
            </a:pPr>
            <a:r>
              <a:rPr lang="zh-CN" altLang="en-US" sz="2400" b="1" dirty="0">
                <a:solidFill>
                  <a:srgbClr val="000000"/>
                </a:solidFill>
                <a:latin typeface="黑体" panose="02010609060101010101" pitchFamily="49" charset="-122"/>
                <a:ea typeface="黑体" panose="02010609060101010101" pitchFamily="49" charset="-122"/>
              </a:rPr>
              <a:t> </a:t>
            </a:r>
            <a:r>
              <a:rPr lang="zh-CN" altLang="en-US" sz="2400" b="1" dirty="0" smtClean="0">
                <a:solidFill>
                  <a:srgbClr val="000000"/>
                </a:solidFill>
                <a:latin typeface="黑体" panose="02010609060101010101" pitchFamily="49" charset="-122"/>
                <a:ea typeface="黑体" panose="02010609060101010101" pitchFamily="49" charset="-122"/>
              </a:rPr>
              <a:t>1</a:t>
            </a:r>
            <a:r>
              <a:rPr lang="en-US" altLang="zh-CN" sz="2400" b="1" dirty="0" smtClean="0">
                <a:solidFill>
                  <a:srgbClr val="000000"/>
                </a:solidFill>
                <a:latin typeface="黑体" panose="02010609060101010101" pitchFamily="49" charset="-122"/>
                <a:ea typeface="黑体" panose="02010609060101010101" pitchFamily="49" charset="-122"/>
              </a:rPr>
              <a:t>. </a:t>
            </a:r>
            <a:r>
              <a:rPr lang="zh-CN" altLang="en-US" sz="2400" b="1" dirty="0" smtClean="0">
                <a:solidFill>
                  <a:srgbClr val="000000"/>
                </a:solidFill>
                <a:latin typeface="黑体" panose="02010609060101010101" pitchFamily="49" charset="-122"/>
                <a:ea typeface="黑体" panose="02010609060101010101" pitchFamily="49" charset="-122"/>
              </a:rPr>
              <a:t>跨膜蛋白质</a:t>
            </a:r>
            <a:r>
              <a:rPr lang="zh-CN" altLang="en-US" sz="2400" b="1" dirty="0">
                <a:solidFill>
                  <a:srgbClr val="000000"/>
                </a:solidFill>
                <a:latin typeface="黑体" panose="02010609060101010101" pitchFamily="49" charset="-122"/>
                <a:ea typeface="黑体" panose="02010609060101010101" pitchFamily="49" charset="-122"/>
              </a:rPr>
              <a:t>（transmembrane protein）</a:t>
            </a:r>
          </a:p>
          <a:p>
            <a:pPr eaLnBrk="1" fontAlgn="base" hangingPunct="1">
              <a:lnSpc>
                <a:spcPct val="135000"/>
              </a:lnSpc>
              <a:spcBef>
                <a:spcPct val="0"/>
              </a:spcBef>
              <a:spcAft>
                <a:spcPct val="0"/>
              </a:spcAft>
              <a:buFont typeface="Arial" panose="020B0604020202020204" pitchFamily="34" charset="0"/>
              <a:buNone/>
            </a:pPr>
            <a:r>
              <a:rPr lang="zh-CN" altLang="en-US" sz="2400" b="1" dirty="0">
                <a:solidFill>
                  <a:srgbClr val="000000"/>
                </a:solidFill>
                <a:latin typeface="黑体" panose="02010609060101010101" pitchFamily="49" charset="-122"/>
                <a:ea typeface="黑体" panose="02010609060101010101" pitchFamily="49" charset="-122"/>
              </a:rPr>
              <a:t>    内在蛋白质</a:t>
            </a:r>
            <a:r>
              <a:rPr lang="en-US" altLang="zh-CN" sz="2400" b="1" dirty="0">
                <a:solidFill>
                  <a:srgbClr val="000000"/>
                </a:solidFill>
                <a:latin typeface="黑体" panose="02010609060101010101" pitchFamily="49" charset="-122"/>
                <a:ea typeface="黑体" panose="02010609060101010101" pitchFamily="49" charset="-122"/>
              </a:rPr>
              <a:t>(integral protein)</a:t>
            </a:r>
            <a:r>
              <a:rPr lang="zh-CN" altLang="en-US" sz="2400" b="1" dirty="0">
                <a:solidFill>
                  <a:srgbClr val="000000"/>
                </a:solidFill>
                <a:latin typeface="黑体" panose="02010609060101010101" pitchFamily="49" charset="-122"/>
                <a:ea typeface="黑体" panose="02010609060101010101" pitchFamily="49" charset="-122"/>
              </a:rPr>
              <a:t> </a:t>
            </a:r>
            <a:endParaRPr lang="zh-CN" altLang="en-US" sz="2400" b="1" dirty="0" smtClean="0">
              <a:solidFill>
                <a:srgbClr val="000000"/>
              </a:solidFill>
              <a:latin typeface="黑体" panose="02010609060101010101" pitchFamily="49" charset="-122"/>
              <a:ea typeface="黑体" panose="02010609060101010101" pitchFamily="49" charset="-122"/>
            </a:endParaRPr>
          </a:p>
          <a:p>
            <a:pPr eaLnBrk="1" fontAlgn="base" hangingPunct="1">
              <a:lnSpc>
                <a:spcPct val="135000"/>
              </a:lnSpc>
              <a:spcBef>
                <a:spcPct val="0"/>
              </a:spcBef>
              <a:spcAft>
                <a:spcPct val="0"/>
              </a:spcAft>
              <a:buFont typeface="Arial" panose="020B0604020202020204" pitchFamily="34" charset="0"/>
              <a:buNone/>
            </a:pPr>
            <a:r>
              <a:rPr lang="zh-CN" altLang="en-US" sz="2400" b="1" dirty="0" smtClean="0">
                <a:solidFill>
                  <a:srgbClr val="000000"/>
                </a:solidFill>
                <a:latin typeface="黑体" panose="02010609060101010101" pitchFamily="49" charset="-122"/>
                <a:ea typeface="黑体" panose="02010609060101010101" pitchFamily="49" charset="-122"/>
              </a:rPr>
              <a:t>2</a:t>
            </a:r>
            <a:r>
              <a:rPr lang="en-US" altLang="zh-CN" sz="2400" b="1" dirty="0" smtClean="0">
                <a:solidFill>
                  <a:srgbClr val="000000"/>
                </a:solidFill>
                <a:latin typeface="黑体" panose="02010609060101010101" pitchFamily="49" charset="-122"/>
                <a:ea typeface="黑体" panose="02010609060101010101" pitchFamily="49" charset="-122"/>
              </a:rPr>
              <a:t>. </a:t>
            </a:r>
            <a:r>
              <a:rPr lang="zh-CN" altLang="en-US" sz="2400" b="1" dirty="0" smtClean="0">
                <a:solidFill>
                  <a:srgbClr val="000000"/>
                </a:solidFill>
                <a:latin typeface="黑体" panose="02010609060101010101" pitchFamily="49" charset="-122"/>
                <a:ea typeface="黑体" panose="02010609060101010101" pitchFamily="49" charset="-122"/>
              </a:rPr>
              <a:t>膜周边蛋白质</a:t>
            </a:r>
            <a:r>
              <a:rPr lang="zh-CN" altLang="en-US" sz="2400" b="1" dirty="0">
                <a:solidFill>
                  <a:srgbClr val="000000"/>
                </a:solidFill>
                <a:latin typeface="黑体" panose="02010609060101010101" pitchFamily="49" charset="-122"/>
                <a:ea typeface="黑体" panose="02010609060101010101" pitchFamily="49" charset="-122"/>
              </a:rPr>
              <a:t>（peripheral protein）</a:t>
            </a:r>
          </a:p>
          <a:p>
            <a:pPr eaLnBrk="1" fontAlgn="base" hangingPunct="1">
              <a:lnSpc>
                <a:spcPct val="135000"/>
              </a:lnSpc>
              <a:spcBef>
                <a:spcPct val="0"/>
              </a:spcBef>
              <a:spcAft>
                <a:spcPct val="0"/>
              </a:spcAft>
              <a:buFont typeface="Arial" panose="020B0604020202020204" pitchFamily="34" charset="0"/>
              <a:buNone/>
            </a:pPr>
            <a:r>
              <a:rPr lang="zh-CN" altLang="en-US" sz="2400" b="1" dirty="0">
                <a:solidFill>
                  <a:srgbClr val="000000"/>
                </a:solidFill>
                <a:latin typeface="黑体" panose="02010609060101010101" pitchFamily="49" charset="-122"/>
                <a:ea typeface="黑体" panose="02010609060101010101" pitchFamily="49" charset="-122"/>
              </a:rPr>
              <a:t>    膜外在蛋白质</a:t>
            </a:r>
          </a:p>
          <a:p>
            <a:pPr eaLnBrk="1" fontAlgn="base" hangingPunct="1">
              <a:lnSpc>
                <a:spcPct val="135000"/>
              </a:lnSpc>
              <a:spcBef>
                <a:spcPct val="0"/>
              </a:spcBef>
              <a:spcAft>
                <a:spcPct val="0"/>
              </a:spcAft>
              <a:buFont typeface="Arial" panose="020B0604020202020204" pitchFamily="34" charset="0"/>
              <a:buNone/>
            </a:pPr>
            <a:r>
              <a:rPr lang="zh-CN" altLang="en-US" sz="2400" b="1" dirty="0">
                <a:solidFill>
                  <a:srgbClr val="000000"/>
                </a:solidFill>
                <a:latin typeface="黑体" panose="02010609060101010101" pitchFamily="49" charset="-122"/>
                <a:ea typeface="黑体" panose="02010609060101010101" pitchFamily="49" charset="-122"/>
              </a:rPr>
              <a:t> </a:t>
            </a:r>
            <a:r>
              <a:rPr lang="zh-CN" altLang="en-US" sz="2400" b="1" dirty="0" smtClean="0">
                <a:solidFill>
                  <a:srgbClr val="000000"/>
                </a:solidFill>
                <a:latin typeface="黑体" panose="02010609060101010101" pitchFamily="49" charset="-122"/>
                <a:ea typeface="黑体" panose="02010609060101010101" pitchFamily="49" charset="-122"/>
              </a:rPr>
              <a:t>3</a:t>
            </a:r>
            <a:r>
              <a:rPr lang="en-US" altLang="zh-CN" sz="2400" b="1" dirty="0" smtClean="0">
                <a:solidFill>
                  <a:srgbClr val="000000"/>
                </a:solidFill>
                <a:latin typeface="黑体" panose="02010609060101010101" pitchFamily="49" charset="-122"/>
                <a:ea typeface="黑体" panose="02010609060101010101" pitchFamily="49" charset="-122"/>
              </a:rPr>
              <a:t>. </a:t>
            </a:r>
            <a:r>
              <a:rPr lang="zh-CN" altLang="en-US" sz="2400" b="1" dirty="0" smtClean="0">
                <a:solidFill>
                  <a:srgbClr val="000000"/>
                </a:solidFill>
                <a:latin typeface="黑体" panose="02010609060101010101" pitchFamily="49" charset="-122"/>
                <a:ea typeface="黑体" panose="02010609060101010101" pitchFamily="49" charset="-122"/>
              </a:rPr>
              <a:t>脂</a:t>
            </a:r>
            <a:r>
              <a:rPr lang="zh-CN" altLang="en-US" sz="2400" b="1" dirty="0">
                <a:solidFill>
                  <a:srgbClr val="000000"/>
                </a:solidFill>
                <a:latin typeface="黑体" panose="02010609060101010101" pitchFamily="49" charset="-122"/>
                <a:ea typeface="黑体" panose="02010609060101010101" pitchFamily="49" charset="-122"/>
              </a:rPr>
              <a:t>锚定蛋白（lipid-anchored protein）</a:t>
            </a:r>
          </a:p>
        </p:txBody>
      </p:sp>
      <p:pic>
        <p:nvPicPr>
          <p:cNvPr id="2" name="图片 1"/>
          <p:cNvPicPr>
            <a:picLocks noChangeAspect="1"/>
          </p:cNvPicPr>
          <p:nvPr/>
        </p:nvPicPr>
        <p:blipFill>
          <a:blip r:embed="rId4"/>
          <a:stretch>
            <a:fillRect/>
          </a:stretch>
        </p:blipFill>
        <p:spPr>
          <a:xfrm>
            <a:off x="1540510" y="3080385"/>
            <a:ext cx="4225925" cy="3614420"/>
          </a:xfrm>
          <a:prstGeom prst="rect">
            <a:avLst/>
          </a:prstGeom>
        </p:spPr>
      </p:pic>
      <p:pic>
        <p:nvPicPr>
          <p:cNvPr id="3" name="图片 2"/>
          <p:cNvPicPr>
            <a:picLocks noChangeAspect="1"/>
          </p:cNvPicPr>
          <p:nvPr/>
        </p:nvPicPr>
        <p:blipFill>
          <a:blip r:embed="rId5"/>
          <a:stretch>
            <a:fillRect/>
          </a:stretch>
        </p:blipFill>
        <p:spPr>
          <a:xfrm>
            <a:off x="6979920" y="105410"/>
            <a:ext cx="3733800" cy="3192780"/>
          </a:xfrm>
          <a:prstGeom prst="rect">
            <a:avLst/>
          </a:prstGeom>
        </p:spPr>
      </p:pic>
      <p:pic>
        <p:nvPicPr>
          <p:cNvPr id="4" name="图片 3"/>
          <p:cNvPicPr>
            <a:picLocks noChangeAspect="1"/>
          </p:cNvPicPr>
          <p:nvPr/>
        </p:nvPicPr>
        <p:blipFill>
          <a:blip r:embed="rId6"/>
          <a:stretch>
            <a:fillRect/>
          </a:stretch>
        </p:blipFill>
        <p:spPr>
          <a:xfrm>
            <a:off x="7359015" y="3314065"/>
            <a:ext cx="3209290" cy="3543935"/>
          </a:xfrm>
          <a:prstGeom prst="rect">
            <a:avLst/>
          </a:prstGeom>
        </p:spPr>
      </p:pic>
    </p:spTree>
    <p:custDataLst>
      <p:tags r:id="rId1"/>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179195" y="759143"/>
            <a:ext cx="3370263" cy="4752975"/>
            <a:chOff x="0" y="0"/>
            <a:chExt cx="3135" cy="4262"/>
          </a:xfrm>
        </p:grpSpPr>
        <p:pic>
          <p:nvPicPr>
            <p:cNvPr id="19463" name="Picture 3" descr="血型"/>
            <p:cNvPicPr>
              <a:picLocks noChangeAspect="1" noChangeArrowheads="1"/>
            </p:cNvPicPr>
            <p:nvPr>
              <p:custDataLst>
                <p:tags r:id="rId5"/>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2717" cy="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Rectangle 4"/>
            <p:cNvSpPr>
              <a:spLocks noChangeArrowheads="1"/>
            </p:cNvSpPr>
            <p:nvPr>
              <p:custDataLst>
                <p:tags r:id="rId6"/>
              </p:custDataLst>
            </p:nvPr>
          </p:nvSpPr>
          <p:spPr bwMode="auto">
            <a:xfrm>
              <a:off x="70" y="3765"/>
              <a:ext cx="3065" cy="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algn="ctr" fontAlgn="base">
                <a:spcBef>
                  <a:spcPct val="0"/>
                </a:spcBef>
                <a:spcAft>
                  <a:spcPct val="0"/>
                </a:spcAft>
                <a:buFont typeface="Arial" panose="020B0604020202020204" pitchFamily="34" charset="0"/>
                <a:buNone/>
              </a:pPr>
              <a:r>
                <a:rPr lang="en-US" altLang="zh-CN">
                  <a:solidFill>
                    <a:srgbClr val="000000"/>
                  </a:solidFill>
                  <a:latin typeface="黑体" panose="02010609060101010101" pitchFamily="49" charset="-122"/>
                  <a:ea typeface="黑体" panose="02010609060101010101" pitchFamily="49" charset="-122"/>
                </a:rPr>
                <a:t>MN</a:t>
              </a:r>
              <a:r>
                <a:rPr lang="zh-CN" altLang="en-US">
                  <a:solidFill>
                    <a:srgbClr val="000000"/>
                  </a:solidFill>
                  <a:latin typeface="黑体" panose="02010609060101010101" pitchFamily="49" charset="-122"/>
                  <a:ea typeface="黑体" panose="02010609060101010101" pitchFamily="49" charset="-122"/>
                </a:rPr>
                <a:t>血型糖蛋白</a:t>
              </a:r>
              <a:endParaRPr lang="en-US" altLang="zh-CN">
                <a:solidFill>
                  <a:srgbClr val="000000"/>
                </a:solidFill>
                <a:latin typeface="黑体" panose="02010609060101010101" pitchFamily="49" charset="-122"/>
                <a:ea typeface="黑体" panose="02010609060101010101" pitchFamily="49" charset="-122"/>
              </a:endParaRPr>
            </a:p>
            <a:p>
              <a:pPr algn="ctr" fontAlgn="base">
                <a:spcBef>
                  <a:spcPct val="0"/>
                </a:spcBef>
                <a:spcAft>
                  <a:spcPct val="0"/>
                </a:spcAft>
                <a:buFont typeface="Arial" panose="020B0604020202020204" pitchFamily="34" charset="0"/>
                <a:buNone/>
              </a:pPr>
              <a:r>
                <a:rPr lang="zh-CN" altLang="en-US">
                  <a:solidFill>
                    <a:srgbClr val="000000"/>
                  </a:solidFill>
                  <a:latin typeface="黑体" panose="02010609060101010101" pitchFamily="49" charset="-122"/>
                  <a:ea typeface="黑体" panose="02010609060101010101" pitchFamily="49" charset="-122"/>
                </a:rPr>
                <a:t>（单个跨膜区）</a:t>
              </a:r>
            </a:p>
          </p:txBody>
        </p:sp>
      </p:grpSp>
      <p:grpSp>
        <p:nvGrpSpPr>
          <p:cNvPr id="19459" name="组合 7"/>
          <p:cNvGrpSpPr/>
          <p:nvPr/>
        </p:nvGrpSpPr>
        <p:grpSpPr bwMode="auto">
          <a:xfrm>
            <a:off x="4645343" y="961708"/>
            <a:ext cx="4572000" cy="4486275"/>
            <a:chOff x="4429124" y="1142984"/>
            <a:chExt cx="4572000" cy="4487190"/>
          </a:xfrm>
        </p:grpSpPr>
        <p:pic>
          <p:nvPicPr>
            <p:cNvPr id="19461" name="Picture 3"/>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4500562" y="1142984"/>
              <a:ext cx="4143404" cy="3143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矩形 6"/>
            <p:cNvSpPr>
              <a:spLocks noChangeArrowheads="1"/>
            </p:cNvSpPr>
            <p:nvPr>
              <p:custDataLst>
                <p:tags r:id="rId4"/>
              </p:custDataLst>
            </p:nvPr>
          </p:nvSpPr>
          <p:spPr bwMode="auto">
            <a:xfrm>
              <a:off x="4429124" y="4983776"/>
              <a:ext cx="4572000" cy="64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buFont typeface="Arial" panose="020B0604020202020204" pitchFamily="34" charset="0"/>
                <a:buNone/>
              </a:pPr>
              <a:r>
                <a:rPr lang="zh-CN" altLang="en-US">
                  <a:solidFill>
                    <a:srgbClr val="000000"/>
                  </a:solidFill>
                  <a:latin typeface="黑体" panose="02010609060101010101" pitchFamily="49" charset="-122"/>
                  <a:ea typeface="黑体" panose="02010609060101010101" pitchFamily="49" charset="-122"/>
                </a:rPr>
                <a:t>人尿酸转运蛋白</a:t>
              </a:r>
              <a:r>
                <a:rPr lang="en-US" altLang="zh-CN">
                  <a:solidFill>
                    <a:srgbClr val="000000"/>
                  </a:solidFill>
                  <a:latin typeface="黑体" panose="02010609060101010101" pitchFamily="49" charset="-122"/>
                  <a:ea typeface="黑体" panose="02010609060101010101" pitchFamily="49" charset="-122"/>
                </a:rPr>
                <a:t> GLUT9,</a:t>
              </a:r>
              <a:r>
                <a:rPr lang="zh-CN" altLang="en-US">
                  <a:solidFill>
                    <a:srgbClr val="000000"/>
                  </a:solidFill>
                  <a:latin typeface="黑体" panose="02010609060101010101" pitchFamily="49" charset="-122"/>
                  <a:ea typeface="黑体" panose="02010609060101010101" pitchFamily="49" charset="-122"/>
                </a:rPr>
                <a:t> </a:t>
              </a:r>
              <a:endParaRPr lang="en-US" altLang="zh-CN">
                <a:solidFill>
                  <a:srgbClr val="000000"/>
                </a:solidFill>
                <a:latin typeface="黑体" panose="02010609060101010101" pitchFamily="49" charset="-122"/>
                <a:ea typeface="黑体" panose="02010609060101010101" pitchFamily="49" charset="-122"/>
              </a:endParaRPr>
            </a:p>
            <a:p>
              <a:pPr algn="ctr" fontAlgn="base">
                <a:spcBef>
                  <a:spcPct val="0"/>
                </a:spcBef>
                <a:spcAft>
                  <a:spcPct val="0"/>
                </a:spcAft>
                <a:buFont typeface="Arial" panose="020B0604020202020204" pitchFamily="34" charset="0"/>
                <a:buNone/>
              </a:pPr>
              <a:r>
                <a:rPr lang="zh-CN" altLang="en-US">
                  <a:solidFill>
                    <a:srgbClr val="000000"/>
                  </a:solidFill>
                  <a:latin typeface="黑体" panose="02010609060101010101" pitchFamily="49" charset="-122"/>
                  <a:ea typeface="黑体" panose="02010609060101010101" pitchFamily="49" charset="-122"/>
                </a:rPr>
                <a:t>（</a:t>
              </a:r>
              <a:r>
                <a:rPr lang="en-US" altLang="zh-CN">
                  <a:solidFill>
                    <a:srgbClr val="000000"/>
                  </a:solidFill>
                  <a:latin typeface="黑体" panose="02010609060101010101" pitchFamily="49" charset="-122"/>
                  <a:ea typeface="黑体" panose="02010609060101010101" pitchFamily="49" charset="-122"/>
                </a:rPr>
                <a:t>12</a:t>
              </a:r>
              <a:r>
                <a:rPr lang="zh-CN" altLang="en-US">
                  <a:solidFill>
                    <a:srgbClr val="000000"/>
                  </a:solidFill>
                  <a:latin typeface="黑体" panose="02010609060101010101" pitchFamily="49" charset="-122"/>
                  <a:ea typeface="黑体" panose="02010609060101010101" pitchFamily="49" charset="-122"/>
                </a:rPr>
                <a:t>个跨膜区域）</a:t>
              </a:r>
            </a:p>
          </p:txBody>
        </p:sp>
      </p:grpSp>
      <p:sp>
        <p:nvSpPr>
          <p:cNvPr id="19460" name="TextBox 8"/>
          <p:cNvSpPr txBox="1">
            <a:spLocks noChangeArrowheads="1"/>
          </p:cNvSpPr>
          <p:nvPr>
            <p:custDataLst>
              <p:tags r:id="rId2"/>
            </p:custDataLst>
          </p:nvPr>
        </p:nvSpPr>
        <p:spPr bwMode="auto">
          <a:xfrm>
            <a:off x="4946333" y="5762943"/>
            <a:ext cx="1474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000" b="1">
                <a:solidFill>
                  <a:srgbClr val="000000"/>
                </a:solidFill>
                <a:latin typeface="黑体" panose="02010609060101010101" pitchFamily="49" charset="-122"/>
                <a:ea typeface="黑体" panose="02010609060101010101" pitchFamily="49" charset="-122"/>
              </a:rPr>
              <a:t>跨膜蛋白质</a:t>
            </a:r>
          </a:p>
        </p:txBody>
      </p:sp>
      <p:sp>
        <p:nvSpPr>
          <p:cNvPr id="3" name="文本框 2"/>
          <p:cNvSpPr txBox="1"/>
          <p:nvPr/>
        </p:nvSpPr>
        <p:spPr>
          <a:xfrm>
            <a:off x="593725" y="130810"/>
            <a:ext cx="3239770" cy="521970"/>
          </a:xfrm>
          <a:prstGeom prst="rect">
            <a:avLst/>
          </a:prstGeom>
          <a:noFill/>
        </p:spPr>
        <p:txBody>
          <a:bodyPr wrap="square" rtlCol="0">
            <a:spAutoFit/>
          </a:bodyPr>
          <a:lstStyle/>
          <a:p>
            <a:r>
              <a:rPr lang="zh-CN" altLang="en-US" sz="2800" b="1" dirty="0">
                <a:solidFill>
                  <a:srgbClr val="3333FF"/>
                </a:solidFill>
              </a:rPr>
              <a:t>膜内在蛋白</a:t>
            </a:r>
            <a:r>
              <a:rPr lang="en-US" altLang="zh-CN" sz="2800" b="1" dirty="0">
                <a:solidFill>
                  <a:srgbClr val="3333FF"/>
                </a:solidFill>
              </a:rPr>
              <a:t>--</a:t>
            </a:r>
            <a:r>
              <a:rPr lang="zh-CN" altLang="en-US" sz="2800" b="1" dirty="0">
                <a:solidFill>
                  <a:srgbClr val="3333FF"/>
                </a:solidFill>
              </a:rPr>
              <a:t>举例：</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778912" y="818111"/>
            <a:ext cx="2856230" cy="800219"/>
          </a:xfrm>
          <a:prstGeom prst="rect">
            <a:avLst/>
          </a:prstGeom>
          <a:noFill/>
        </p:spPr>
        <p:txBody>
          <a:bodyPr wrap="square" rtlCol="0">
            <a:spAutoFit/>
          </a:bodyPr>
          <a:lstStyle/>
          <a:p>
            <a:r>
              <a:rPr lang="zh-CN" altLang="en-US" sz="2800" b="1" dirty="0">
                <a:solidFill>
                  <a:srgbClr val="3333FF"/>
                </a:solidFill>
              </a:rPr>
              <a:t>膜周围蛋白举例？</a:t>
            </a:r>
          </a:p>
          <a:p>
            <a:endParaRPr lang="zh-CN" altLang="en-US" dirty="0"/>
          </a:p>
        </p:txBody>
      </p:sp>
      <p:sp>
        <p:nvSpPr>
          <p:cNvPr id="3" name="矩形 2"/>
          <p:cNvSpPr/>
          <p:nvPr/>
        </p:nvSpPr>
        <p:spPr>
          <a:xfrm>
            <a:off x="1716266" y="2976479"/>
            <a:ext cx="7263527"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（胶原蛋白，免疫球蛋白，细胞因子和生长因子等）</a:t>
            </a:r>
          </a:p>
        </p:txBody>
      </p:sp>
    </p:spTree>
    <p:extLst>
      <p:ext uri="{BB962C8B-B14F-4D97-AF65-F5344CB8AC3E}">
        <p14:creationId xmlns:p14="http://schemas.microsoft.com/office/powerpoint/2010/main" val="93630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custDataLst>
              <p:tags r:id="rId2"/>
            </p:custDataLst>
          </p:nvPr>
        </p:nvSpPr>
        <p:spPr bwMode="auto">
          <a:xfrm>
            <a:off x="1782763" y="956945"/>
            <a:ext cx="7561262"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35000"/>
              </a:lnSpc>
              <a:spcBef>
                <a:spcPct val="0"/>
              </a:spcBef>
              <a:spcAft>
                <a:spcPct val="0"/>
              </a:spcAft>
              <a:buFont typeface="Arial" panose="020B0604020202020204" pitchFamily="34" charset="0"/>
              <a:buNone/>
            </a:pPr>
            <a:r>
              <a:rPr lang="zh-CN" altLang="en-US" sz="2400" b="1">
                <a:solidFill>
                  <a:srgbClr val="000000"/>
                </a:solidFill>
                <a:latin typeface="黑体" panose="02010609060101010101" pitchFamily="49" charset="-122"/>
                <a:ea typeface="黑体" panose="02010609060101010101" pitchFamily="49" charset="-122"/>
              </a:rPr>
              <a:t>    膜蛋白主要是球状蛋白质，单体或多聚体。一般为</a:t>
            </a:r>
            <a:r>
              <a:rPr lang="en-US" altLang="zh-CN" sz="2400" b="1">
                <a:solidFill>
                  <a:srgbClr val="000000"/>
                </a:solidFill>
                <a:latin typeface="黑体" panose="02010609060101010101" pitchFamily="49" charset="-122"/>
                <a:ea typeface="黑体" panose="02010609060101010101" pitchFamily="49" charset="-122"/>
              </a:rPr>
              <a:t>α</a:t>
            </a:r>
            <a:r>
              <a:rPr lang="zh-CN" altLang="en-US" sz="2400" b="1">
                <a:solidFill>
                  <a:srgbClr val="000000"/>
                </a:solidFill>
                <a:latin typeface="黑体" panose="02010609060101010101" pitchFamily="49" charset="-122"/>
                <a:ea typeface="黑体" panose="02010609060101010101" pitchFamily="49" charset="-122"/>
              </a:rPr>
              <a:t>螺旋。</a:t>
            </a:r>
            <a:endParaRPr lang="zh-CN" altLang="en-US" sz="1600">
              <a:solidFill>
                <a:srgbClr val="000000"/>
              </a:solidFill>
              <a:latin typeface="黑体" panose="02010609060101010101" pitchFamily="49" charset="-122"/>
              <a:ea typeface="黑体" panose="02010609060101010101" pitchFamily="49" charset="-122"/>
            </a:endParaRPr>
          </a:p>
        </p:txBody>
      </p:sp>
      <p:pic>
        <p:nvPicPr>
          <p:cNvPr id="23555" name="Picture 3" descr="20040603174026580"/>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2051050" y="2306320"/>
            <a:ext cx="7292975" cy="325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 Box 4"/>
          <p:cNvSpPr txBox="1">
            <a:spLocks noChangeArrowheads="1"/>
          </p:cNvSpPr>
          <p:nvPr>
            <p:custDataLst>
              <p:tags r:id="rId4"/>
            </p:custDataLst>
          </p:nvPr>
        </p:nvSpPr>
        <p:spPr bwMode="auto">
          <a:xfrm>
            <a:off x="3089275" y="5565458"/>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000">
                <a:solidFill>
                  <a:srgbClr val="000000"/>
                </a:solidFill>
                <a:latin typeface="黑体" panose="02010609060101010101" pitchFamily="49" charset="-122"/>
                <a:ea typeface="黑体" panose="02010609060101010101" pitchFamily="49" charset="-122"/>
              </a:rPr>
              <a:t>跨膜蛋白</a:t>
            </a:r>
          </a:p>
        </p:txBody>
      </p:sp>
      <p:sp>
        <p:nvSpPr>
          <p:cNvPr id="18437" name="Text Box 5"/>
          <p:cNvSpPr txBox="1">
            <a:spLocks noChangeArrowheads="1"/>
          </p:cNvSpPr>
          <p:nvPr>
            <p:custDataLst>
              <p:tags r:id="rId5"/>
            </p:custDataLst>
          </p:nvPr>
        </p:nvSpPr>
        <p:spPr bwMode="auto">
          <a:xfrm>
            <a:off x="4964113" y="5541645"/>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000">
                <a:solidFill>
                  <a:srgbClr val="000000"/>
                </a:solidFill>
                <a:latin typeface="黑体" panose="02010609060101010101" pitchFamily="49" charset="-122"/>
                <a:ea typeface="黑体" panose="02010609060101010101" pitchFamily="49" charset="-122"/>
              </a:rPr>
              <a:t>脂锚定蛋白</a:t>
            </a:r>
          </a:p>
        </p:txBody>
      </p:sp>
      <p:sp>
        <p:nvSpPr>
          <p:cNvPr id="18438" name="Text Box 6"/>
          <p:cNvSpPr txBox="1">
            <a:spLocks noChangeArrowheads="1"/>
          </p:cNvSpPr>
          <p:nvPr>
            <p:custDataLst>
              <p:tags r:id="rId6"/>
            </p:custDataLst>
          </p:nvPr>
        </p:nvSpPr>
        <p:spPr bwMode="auto">
          <a:xfrm>
            <a:off x="7194550" y="5573395"/>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000">
                <a:solidFill>
                  <a:srgbClr val="000000"/>
                </a:solidFill>
                <a:latin typeface="黑体" panose="02010609060101010101" pitchFamily="49" charset="-122"/>
                <a:ea typeface="黑体" panose="02010609060101010101" pitchFamily="49" charset="-122"/>
              </a:rPr>
              <a:t>膜周围蛋白</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2"/>
          <p:cNvGrpSpPr/>
          <p:nvPr/>
        </p:nvGrpSpPr>
        <p:grpSpPr>
          <a:xfrm>
            <a:off x="7925435" y="196215"/>
            <a:ext cx="4002405" cy="3288665"/>
            <a:chOff x="2472" y="300"/>
            <a:chExt cx="3130" cy="2540"/>
          </a:xfrm>
        </p:grpSpPr>
        <p:pic>
          <p:nvPicPr>
            <p:cNvPr id="29705" name="Picture 3" descr="180px-TEM"/>
            <p:cNvPicPr>
              <a:picLocks noChangeAspect="1"/>
            </p:cNvPicPr>
            <p:nvPr>
              <p:custDataLst>
                <p:tags r:id="rId7"/>
              </p:custDataLst>
            </p:nvPr>
          </p:nvPicPr>
          <p:blipFill>
            <a:blip r:embed="rId10"/>
            <a:stretch>
              <a:fillRect/>
            </a:stretch>
          </p:blipFill>
          <p:spPr>
            <a:xfrm>
              <a:off x="2472" y="300"/>
              <a:ext cx="3130" cy="2540"/>
            </a:xfrm>
            <a:prstGeom prst="rect">
              <a:avLst/>
            </a:prstGeom>
            <a:noFill/>
            <a:ln w="9525">
              <a:noFill/>
            </a:ln>
          </p:spPr>
        </p:pic>
        <p:sp>
          <p:nvSpPr>
            <p:cNvPr id="29706" name="Text Box 4"/>
            <p:cNvSpPr txBox="1"/>
            <p:nvPr>
              <p:custDataLst>
                <p:tags r:id="rId8"/>
              </p:custDataLst>
            </p:nvPr>
          </p:nvSpPr>
          <p:spPr>
            <a:xfrm>
              <a:off x="4740" y="2205"/>
              <a:ext cx="771" cy="40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800" b="1" dirty="0">
                  <a:solidFill>
                    <a:schemeClr val="bg1"/>
                  </a:solidFill>
                  <a:latin typeface="Arial Black" panose="020B0A04020102020204" pitchFamily="34" charset="0"/>
                  <a:ea typeface="华文行楷" panose="02010800040101010101" pitchFamily="2" charset="-122"/>
                </a:rPr>
                <a:t>电镜</a:t>
              </a:r>
            </a:p>
          </p:txBody>
        </p:sp>
      </p:grpSp>
      <p:sp>
        <p:nvSpPr>
          <p:cNvPr id="29699" name="Rectangle 5"/>
          <p:cNvSpPr>
            <a:spLocks noGrp="1"/>
          </p:cNvSpPr>
          <p:nvPr>
            <p:custDataLst>
              <p:tags r:id="rId3"/>
            </p:custDataLst>
          </p:nvPr>
        </p:nvSpPr>
        <p:spPr>
          <a:xfrm>
            <a:off x="273050" y="196215"/>
            <a:ext cx="3714750" cy="762000"/>
          </a:xfrm>
        </p:spPr>
        <p:txBody>
          <a:bodyPr vert="horz" wrap="square" lIns="91440" tIns="45720" rIns="91440" bIns="45720" anchor="b" anchorCtr="0"/>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pPr eaLnBrk="1" hangingPunct="1"/>
            <a:r>
              <a:rPr lang="en-US" altLang="zh-CN" sz="3600" b="1" dirty="0">
                <a:solidFill>
                  <a:srgbClr val="0000FF"/>
                </a:solidFill>
                <a:latin typeface="黑体" panose="02010609060101010101" pitchFamily="49" charset="-122"/>
                <a:ea typeface="黑体" panose="02010609060101010101" pitchFamily="49" charset="-122"/>
                <a:cs typeface="黑体" panose="02010609060101010101" pitchFamily="49" charset="-122"/>
              </a:rPr>
              <a:t>(</a:t>
            </a:r>
            <a:r>
              <a:rPr lang="zh-CN" altLang="en-US" sz="3600" b="1" dirty="0">
                <a:solidFill>
                  <a:srgbClr val="0000FF"/>
                </a:solidFill>
                <a:latin typeface="黑体" panose="02010609060101010101" pitchFamily="49" charset="-122"/>
                <a:ea typeface="黑体" panose="02010609060101010101" pitchFamily="49" charset="-122"/>
                <a:cs typeface="黑体" panose="02010609060101010101" pitchFamily="49" charset="-122"/>
              </a:rPr>
              <a:t>三</a:t>
            </a:r>
            <a:r>
              <a:rPr lang="en-US" altLang="zh-CN" sz="3600" b="1" dirty="0">
                <a:solidFill>
                  <a:srgbClr val="0000FF"/>
                </a:solidFill>
                <a:latin typeface="黑体" panose="02010609060101010101" pitchFamily="49" charset="-122"/>
                <a:ea typeface="黑体" panose="02010609060101010101" pitchFamily="49" charset="-122"/>
                <a:cs typeface="黑体" panose="02010609060101010101" pitchFamily="49" charset="-122"/>
              </a:rPr>
              <a:t>)</a:t>
            </a:r>
            <a:r>
              <a:rPr lang="zh-CN" altLang="en-US" sz="3600" b="1" dirty="0">
                <a:solidFill>
                  <a:srgbClr val="0000FF"/>
                </a:solidFill>
                <a:latin typeface="黑体" panose="02010609060101010101" pitchFamily="49" charset="-122"/>
                <a:ea typeface="黑体" panose="02010609060101010101" pitchFamily="49" charset="-122"/>
                <a:cs typeface="黑体" panose="02010609060101010101" pitchFamily="49" charset="-122"/>
              </a:rPr>
              <a:t>糖类</a:t>
            </a:r>
          </a:p>
        </p:txBody>
      </p:sp>
      <p:graphicFrame>
        <p:nvGraphicFramePr>
          <p:cNvPr id="585734" name="Object 6"/>
          <p:cNvGraphicFramePr>
            <a:graphicFrameLocks noGrp="1" noChangeAspect="1"/>
          </p:cNvGraphicFramePr>
          <p:nvPr>
            <p:custDataLst>
              <p:tags r:id="rId4"/>
            </p:custDataLst>
          </p:nvPr>
        </p:nvGraphicFramePr>
        <p:xfrm>
          <a:off x="4283393" y="3576638"/>
          <a:ext cx="3641725" cy="3042285"/>
        </p:xfrm>
        <a:graphic>
          <a:graphicData uri="http://schemas.openxmlformats.org/presentationml/2006/ole">
            <mc:AlternateContent xmlns:mc="http://schemas.openxmlformats.org/markup-compatibility/2006">
              <mc:Choice xmlns:v="urn:schemas-microsoft-com:vml" Requires="v">
                <p:oleObj spid="_x0000_s13339" r:id="rId11" imgW="6873240" imgH="4907280" progId="Word.Picture.8">
                  <p:embed/>
                </p:oleObj>
              </mc:Choice>
              <mc:Fallback>
                <p:oleObj r:id="rId11" imgW="6873240" imgH="4907280" progId="Word.Picture.8">
                  <p:embed/>
                  <p:pic>
                    <p:nvPicPr>
                      <p:cNvPr id="0" name="图片 3078"/>
                      <p:cNvPicPr/>
                      <p:nvPr/>
                    </p:nvPicPr>
                    <p:blipFill>
                      <a:blip r:embed="rId12"/>
                      <a:srcRect/>
                      <a:stretch>
                        <a:fillRect/>
                      </a:stretch>
                    </p:blipFill>
                    <p:spPr>
                      <a:xfrm>
                        <a:off x="4283393" y="3576638"/>
                        <a:ext cx="3641725" cy="3042285"/>
                      </a:xfrm>
                      <a:prstGeom prst="rect">
                        <a:avLst/>
                      </a:prstGeom>
                      <a:noFill/>
                      <a:ln w="38100">
                        <a:miter/>
                      </a:ln>
                    </p:spPr>
                  </p:pic>
                </p:oleObj>
              </mc:Fallback>
            </mc:AlternateContent>
          </a:graphicData>
        </a:graphic>
      </p:graphicFrame>
      <p:sp>
        <p:nvSpPr>
          <p:cNvPr id="29701" name="Oval 7"/>
          <p:cNvSpPr/>
          <p:nvPr>
            <p:custDataLst>
              <p:tags r:id="rId5"/>
            </p:custDataLst>
          </p:nvPr>
        </p:nvSpPr>
        <p:spPr>
          <a:xfrm>
            <a:off x="273050" y="1032828"/>
            <a:ext cx="4191000" cy="3962400"/>
          </a:xfrm>
          <a:prstGeom prst="ellipse">
            <a:avLst/>
          </a:prstGeom>
          <a:solidFill>
            <a:srgbClr val="FFFFFF"/>
          </a:solidFill>
          <a:ln w="9525" cap="flat" cmpd="sng">
            <a:solidFill>
              <a:schemeClr val="tx1"/>
            </a:solidFill>
            <a:prstDash val="solid"/>
            <a:headEnd type="none" w="med" len="med"/>
            <a:tailEnd type="none" w="med" len="med"/>
          </a:ln>
          <a:effectLst>
            <a:outerShdw dist="107763" dir="18900000" algn="ctr" rotWithShape="0">
              <a:schemeClr val="bg2"/>
            </a:outerShdw>
          </a:effectLst>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endParaRPr lang="zh-CN" altLang="zh-CN" sz="2800" b="1" dirty="0">
              <a:latin typeface="Times New Roman" panose="02020603050405020304" pitchFamily="18" charset="0"/>
            </a:endParaRPr>
          </a:p>
        </p:txBody>
      </p:sp>
      <p:sp>
        <p:nvSpPr>
          <p:cNvPr id="29702" name="Text Box 8"/>
          <p:cNvSpPr txBox="1"/>
          <p:nvPr>
            <p:custDataLst>
              <p:tags r:id="rId6"/>
            </p:custDataLst>
          </p:nvPr>
        </p:nvSpPr>
        <p:spPr>
          <a:xfrm>
            <a:off x="406083" y="1812608"/>
            <a:ext cx="3581400" cy="206121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sz="2800" b="1" dirty="0">
                <a:solidFill>
                  <a:srgbClr val="FF0000"/>
                </a:solidFill>
                <a:latin typeface="黑体" panose="02010609060101010101" pitchFamily="49" charset="-122"/>
                <a:ea typeface="黑体" panose="02010609060101010101" pitchFamily="49" charset="-122"/>
              </a:rPr>
              <a:t>糖萼：</a:t>
            </a:r>
          </a:p>
          <a:p>
            <a:pPr marL="0" lvl="0" indent="0" algn="ctr" eaLnBrk="1" hangingPunct="1">
              <a:spcBef>
                <a:spcPct val="0"/>
              </a:spcBef>
              <a:buClrTx/>
              <a:buSzTx/>
              <a:buFontTx/>
              <a:buNone/>
            </a:pPr>
            <a:endParaRPr lang="zh-CN" altLang="en-US" sz="2800" b="1" dirty="0">
              <a:solidFill>
                <a:srgbClr val="FF0000"/>
              </a:solidFill>
              <a:latin typeface="黑体" panose="02010609060101010101" pitchFamily="49" charset="-122"/>
              <a:ea typeface="黑体" panose="02010609060101010101" pitchFamily="49" charset="-122"/>
            </a:endParaRPr>
          </a:p>
          <a:p>
            <a:pPr marL="0" lvl="0" indent="0" algn="ctr" eaLnBrk="1" hangingPunct="1">
              <a:spcBef>
                <a:spcPct val="0"/>
              </a:spcBef>
              <a:buClrTx/>
              <a:buSzTx/>
              <a:buFontTx/>
              <a:buNone/>
            </a:pPr>
            <a:r>
              <a:rPr lang="zh-CN" altLang="en-US" sz="2400" b="1" dirty="0">
                <a:solidFill>
                  <a:srgbClr val="0000FF"/>
                </a:solidFill>
                <a:latin typeface="黑体" panose="02010609060101010101" pitchFamily="49" charset="-122"/>
                <a:ea typeface="黑体" panose="02010609060101010101" pitchFamily="49" charset="-122"/>
              </a:rPr>
              <a:t>细胞膜表面的糖蛋白和糖脂的糖链相互交织形成的一层绒毛状的多糖物质。</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585734"/>
                                        </p:tgtEl>
                                        <p:attrNameLst>
                                          <p:attrName>ppt_x</p:attrName>
                                        </p:attrNameLst>
                                      </p:cBhvr>
                                      <p:tavLst>
                                        <p:tav tm="0">
                                          <p:val>
                                            <p:strVal val="ppt_x"/>
                                          </p:val>
                                        </p:tav>
                                        <p:tav tm="100000">
                                          <p:val>
                                            <p:strVal val="ppt_x"/>
                                          </p:val>
                                        </p:tav>
                                      </p:tavLst>
                                    </p:anim>
                                    <p:anim calcmode="lin" valueType="num">
                                      <p:cBhvr additive="base">
                                        <p:cTn id="7" dur="500"/>
                                        <p:tgtEl>
                                          <p:spTgt spid="585734"/>
                                        </p:tgtEl>
                                        <p:attrNameLst>
                                          <p:attrName>ppt_y</p:attrName>
                                        </p:attrNameLst>
                                      </p:cBhvr>
                                      <p:tavLst>
                                        <p:tav tm="0">
                                          <p:val>
                                            <p:strVal val="ppt_y"/>
                                          </p:val>
                                        </p:tav>
                                        <p:tav tm="100000">
                                          <p:val>
                                            <p:strVal val="1+ppt_h/2"/>
                                          </p:val>
                                        </p:tav>
                                      </p:tavLst>
                                    </p:anim>
                                    <p:set>
                                      <p:cBhvr>
                                        <p:cTn id="8" dur="1" fill="hold">
                                          <p:stCondLst>
                                            <p:cond delay="499"/>
                                          </p:stCondLst>
                                        </p:cTn>
                                        <p:tgtEl>
                                          <p:spTgt spid="5857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custDataLst>
              <p:tags r:id="rId2"/>
            </p:custDataLst>
          </p:nvPr>
        </p:nvPicPr>
        <p:blipFill>
          <a:blip r:embed="rId9"/>
          <a:stretch>
            <a:fillRect/>
          </a:stretch>
        </p:blipFill>
        <p:spPr>
          <a:xfrm>
            <a:off x="1216025" y="161290"/>
            <a:ext cx="3364230" cy="2995295"/>
          </a:xfrm>
          <a:prstGeom prst="rect">
            <a:avLst/>
          </a:prstGeom>
          <a:noFill/>
          <a:ln w="9525">
            <a:noFill/>
          </a:ln>
        </p:spPr>
      </p:pic>
      <p:pic>
        <p:nvPicPr>
          <p:cNvPr id="103" name="图片 102"/>
          <p:cNvPicPr/>
          <p:nvPr>
            <p:custDataLst>
              <p:tags r:id="rId3"/>
            </p:custDataLst>
          </p:nvPr>
        </p:nvPicPr>
        <p:blipFill>
          <a:blip r:embed="rId10"/>
          <a:stretch>
            <a:fillRect/>
          </a:stretch>
        </p:blipFill>
        <p:spPr>
          <a:xfrm>
            <a:off x="8119110" y="161290"/>
            <a:ext cx="3576955" cy="2995295"/>
          </a:xfrm>
          <a:prstGeom prst="rect">
            <a:avLst/>
          </a:prstGeom>
          <a:noFill/>
          <a:ln w="9525">
            <a:noFill/>
          </a:ln>
        </p:spPr>
      </p:pic>
      <p:pic>
        <p:nvPicPr>
          <p:cNvPr id="104" name="图片 103"/>
          <p:cNvPicPr/>
          <p:nvPr>
            <p:custDataLst>
              <p:tags r:id="rId4"/>
            </p:custDataLst>
          </p:nvPr>
        </p:nvPicPr>
        <p:blipFill>
          <a:blip r:embed="rId11"/>
          <a:stretch>
            <a:fillRect/>
          </a:stretch>
        </p:blipFill>
        <p:spPr>
          <a:xfrm>
            <a:off x="1216025" y="3507105"/>
            <a:ext cx="3364230" cy="2532380"/>
          </a:xfrm>
          <a:prstGeom prst="rect">
            <a:avLst/>
          </a:prstGeom>
          <a:noFill/>
          <a:ln w="9525">
            <a:noFill/>
          </a:ln>
        </p:spPr>
      </p:pic>
      <p:pic>
        <p:nvPicPr>
          <p:cNvPr id="105" name="图片 104"/>
          <p:cNvPicPr/>
          <p:nvPr>
            <p:custDataLst>
              <p:tags r:id="rId5"/>
            </p:custDataLst>
          </p:nvPr>
        </p:nvPicPr>
        <p:blipFill>
          <a:blip r:embed="rId12"/>
          <a:stretch>
            <a:fillRect/>
          </a:stretch>
        </p:blipFill>
        <p:spPr>
          <a:xfrm>
            <a:off x="4736465" y="3507105"/>
            <a:ext cx="3213100" cy="2532380"/>
          </a:xfrm>
          <a:prstGeom prst="rect">
            <a:avLst/>
          </a:prstGeom>
          <a:noFill/>
          <a:ln w="9525">
            <a:noFill/>
          </a:ln>
        </p:spPr>
      </p:pic>
      <p:pic>
        <p:nvPicPr>
          <p:cNvPr id="106" name="图片 105"/>
          <p:cNvPicPr/>
          <p:nvPr>
            <p:custDataLst>
              <p:tags r:id="rId6"/>
            </p:custDataLst>
          </p:nvPr>
        </p:nvPicPr>
        <p:blipFill>
          <a:blip r:embed="rId13"/>
          <a:stretch>
            <a:fillRect/>
          </a:stretch>
        </p:blipFill>
        <p:spPr>
          <a:xfrm>
            <a:off x="4797425" y="161290"/>
            <a:ext cx="3234690" cy="2995295"/>
          </a:xfrm>
          <a:prstGeom prst="rect">
            <a:avLst/>
          </a:prstGeom>
          <a:noFill/>
          <a:ln w="9525">
            <a:noFill/>
          </a:ln>
        </p:spPr>
      </p:pic>
      <p:pic>
        <p:nvPicPr>
          <p:cNvPr id="107" name="图片 106"/>
          <p:cNvPicPr/>
          <p:nvPr>
            <p:custDataLst>
              <p:tags r:id="rId7"/>
            </p:custDataLst>
          </p:nvPr>
        </p:nvPicPr>
        <p:blipFill>
          <a:blip r:embed="rId14"/>
          <a:stretch>
            <a:fillRect/>
          </a:stretch>
        </p:blipFill>
        <p:spPr>
          <a:xfrm>
            <a:off x="8105775" y="3507105"/>
            <a:ext cx="3504565" cy="2532380"/>
          </a:xfrm>
          <a:prstGeom prst="rect">
            <a:avLst/>
          </a:prstGeom>
          <a:noFill/>
          <a:ln w="9525">
            <a:noFill/>
          </a:ln>
        </p:spPr>
      </p:pic>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2295525" y="674688"/>
            <a:ext cx="3149600" cy="5045075"/>
            <a:chOff x="0" y="0"/>
            <a:chExt cx="2717" cy="4013"/>
          </a:xfrm>
        </p:grpSpPr>
        <p:pic>
          <p:nvPicPr>
            <p:cNvPr id="21516" name="Picture 3" descr="血型"/>
            <p:cNvPicPr>
              <a:picLocks noChangeAspect="1" noChangeArrowheads="1"/>
            </p:cNvPicPr>
            <p:nvPr>
              <p:custDataLst>
                <p:tags r:id="rId9"/>
              </p:custDataLst>
            </p:nvPr>
          </p:nvPicPr>
          <p:blipFill>
            <a:blip r:embed="rId12">
              <a:extLst>
                <a:ext uri="{28A0092B-C50C-407E-A947-70E740481C1C}">
                  <a14:useLocalDpi xmlns:a14="http://schemas.microsoft.com/office/drawing/2010/main" val="0"/>
                </a:ext>
              </a:extLst>
            </a:blip>
            <a:srcRect/>
            <a:stretch>
              <a:fillRect/>
            </a:stretch>
          </p:blipFill>
          <p:spPr bwMode="auto">
            <a:xfrm>
              <a:off x="0" y="0"/>
              <a:ext cx="2717" cy="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Rectangle 4"/>
            <p:cNvSpPr>
              <a:spLocks noChangeArrowheads="1"/>
            </p:cNvSpPr>
            <p:nvPr>
              <p:custDataLst>
                <p:tags r:id="rId10"/>
              </p:custDataLst>
            </p:nvPr>
          </p:nvSpPr>
          <p:spPr bwMode="auto">
            <a:xfrm>
              <a:off x="498" y="3765"/>
              <a:ext cx="1851"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spAutoFit/>
            </a:bodyPr>
            <a:lstStyle/>
            <a:p>
              <a:pPr fontAlgn="base">
                <a:spcBef>
                  <a:spcPct val="0"/>
                </a:spcBef>
                <a:spcAft>
                  <a:spcPct val="0"/>
                </a:spcAft>
                <a:buFont typeface="Arial" panose="020B0604020202020204" pitchFamily="34" charset="0"/>
                <a:buNone/>
              </a:pPr>
              <a:r>
                <a:rPr lang="en-US" altLang="zh-CN" sz="2000">
                  <a:solidFill>
                    <a:srgbClr val="000000"/>
                  </a:solidFill>
                  <a:latin typeface="黑体" panose="02010609060101010101" pitchFamily="49" charset="-122"/>
                  <a:ea typeface="黑体" panose="02010609060101010101" pitchFamily="49" charset="-122"/>
                </a:rPr>
                <a:t>MN</a:t>
              </a:r>
              <a:r>
                <a:rPr lang="zh-CN" altLang="en-US" sz="2000">
                  <a:solidFill>
                    <a:srgbClr val="000000"/>
                  </a:solidFill>
                  <a:latin typeface="黑体" panose="02010609060101010101" pitchFamily="49" charset="-122"/>
                  <a:ea typeface="黑体" panose="02010609060101010101" pitchFamily="49" charset="-122"/>
                </a:rPr>
                <a:t>血型糖蛋白</a:t>
              </a:r>
            </a:p>
          </p:txBody>
        </p:sp>
      </p:grpSp>
      <p:grpSp>
        <p:nvGrpSpPr>
          <p:cNvPr id="3" name="Group 5"/>
          <p:cNvGrpSpPr/>
          <p:nvPr/>
        </p:nvGrpSpPr>
        <p:grpSpPr bwMode="auto">
          <a:xfrm>
            <a:off x="6096000" y="796925"/>
            <a:ext cx="3341688" cy="4938713"/>
            <a:chOff x="0" y="21"/>
            <a:chExt cx="2922" cy="4394"/>
          </a:xfrm>
        </p:grpSpPr>
        <p:grpSp>
          <p:nvGrpSpPr>
            <p:cNvPr id="21509" name="Group 6"/>
            <p:cNvGrpSpPr/>
            <p:nvPr/>
          </p:nvGrpSpPr>
          <p:grpSpPr bwMode="auto">
            <a:xfrm>
              <a:off x="0" y="21"/>
              <a:ext cx="2831" cy="4394"/>
              <a:chOff x="0" y="0"/>
              <a:chExt cx="2831" cy="4394"/>
            </a:xfrm>
          </p:grpSpPr>
          <p:pic>
            <p:nvPicPr>
              <p:cNvPr id="21513" name="Picture 7" descr="pic0318s"/>
              <p:cNvPicPr>
                <a:picLocks noChangeAspect="1" noChangeArrowheads="1"/>
              </p:cNvPicPr>
              <p:nvPr>
                <p:custDataLst>
                  <p:tags r:id="rId6"/>
                </p:custDataLst>
              </p:nvPr>
            </p:nvPicPr>
            <p:blipFill>
              <a:blip r:embed="rId13">
                <a:extLst>
                  <a:ext uri="{28A0092B-C50C-407E-A947-70E740481C1C}">
                    <a14:useLocalDpi xmlns:a14="http://schemas.microsoft.com/office/drawing/2010/main" val="0"/>
                  </a:ext>
                </a:extLst>
              </a:blip>
              <a:srcRect/>
              <a:stretch>
                <a:fillRect/>
              </a:stretch>
            </p:blipFill>
            <p:spPr bwMode="auto">
              <a:xfrm>
                <a:off x="0" y="0"/>
                <a:ext cx="2831" cy="3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4" name="Rectangle 8"/>
              <p:cNvSpPr>
                <a:spLocks noChangeArrowheads="1"/>
              </p:cNvSpPr>
              <p:nvPr>
                <p:custDataLst>
                  <p:tags r:id="rId7"/>
                </p:custDataLst>
              </p:nvPr>
            </p:nvSpPr>
            <p:spPr bwMode="auto">
              <a:xfrm>
                <a:off x="618" y="3416"/>
                <a:ext cx="1889"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p>
                <a:pPr fontAlgn="base">
                  <a:spcBef>
                    <a:spcPct val="0"/>
                  </a:spcBef>
                  <a:spcAft>
                    <a:spcPct val="0"/>
                  </a:spcAft>
                  <a:buFont typeface="Arial" panose="020B0604020202020204" pitchFamily="34" charset="0"/>
                  <a:buNone/>
                </a:pPr>
                <a:r>
                  <a:rPr lang="en-US" altLang="zh-CN" sz="1400">
                    <a:solidFill>
                      <a:srgbClr val="000000"/>
                    </a:solidFill>
                    <a:latin typeface="黑体" panose="02010609060101010101" pitchFamily="49" charset="-122"/>
                    <a:ea typeface="黑体" panose="02010609060101010101" pitchFamily="49" charset="-122"/>
                  </a:rPr>
                  <a:t>GalNAc</a:t>
                </a:r>
                <a:r>
                  <a:rPr lang="zh-CN" altLang="en-US" sz="1400">
                    <a:solidFill>
                      <a:srgbClr val="000000"/>
                    </a:solidFill>
                    <a:latin typeface="黑体" panose="02010609060101010101" pitchFamily="49" charset="-122"/>
                    <a:ea typeface="黑体" panose="02010609060101010101" pitchFamily="49" charset="-122"/>
                  </a:rPr>
                  <a:t>：</a:t>
                </a:r>
                <a:r>
                  <a:rPr lang="en-US" altLang="zh-CN" sz="1400">
                    <a:solidFill>
                      <a:srgbClr val="000000"/>
                    </a:solidFill>
                    <a:latin typeface="黑体" panose="02010609060101010101" pitchFamily="49" charset="-122"/>
                    <a:ea typeface="黑体" panose="02010609060101010101" pitchFamily="49" charset="-122"/>
                  </a:rPr>
                  <a:t>N-</a:t>
                </a:r>
                <a:r>
                  <a:rPr lang="zh-CN" altLang="en-US" sz="1400">
                    <a:solidFill>
                      <a:srgbClr val="000000"/>
                    </a:solidFill>
                    <a:latin typeface="黑体" panose="02010609060101010101" pitchFamily="49" charset="-122"/>
                    <a:ea typeface="黑体" panose="02010609060101010101" pitchFamily="49" charset="-122"/>
                  </a:rPr>
                  <a:t>乙酰半乳糖胺</a:t>
                </a:r>
              </a:p>
              <a:p>
                <a:pPr fontAlgn="base">
                  <a:spcBef>
                    <a:spcPct val="0"/>
                  </a:spcBef>
                  <a:spcAft>
                    <a:spcPct val="0"/>
                  </a:spcAft>
                  <a:buFont typeface="Arial" panose="020B0604020202020204" pitchFamily="34" charset="0"/>
                  <a:buNone/>
                </a:pPr>
                <a:r>
                  <a:rPr lang="en-US" altLang="zh-CN" sz="1400">
                    <a:solidFill>
                      <a:srgbClr val="000000"/>
                    </a:solidFill>
                    <a:latin typeface="黑体" panose="02010609060101010101" pitchFamily="49" charset="-122"/>
                    <a:ea typeface="黑体" panose="02010609060101010101" pitchFamily="49" charset="-122"/>
                  </a:rPr>
                  <a:t>Gal</a:t>
                </a:r>
                <a:r>
                  <a:rPr lang="zh-CN" altLang="en-US" sz="1400">
                    <a:solidFill>
                      <a:srgbClr val="000000"/>
                    </a:solidFill>
                    <a:latin typeface="黑体" panose="02010609060101010101" pitchFamily="49" charset="-122"/>
                    <a:ea typeface="黑体" panose="02010609060101010101" pitchFamily="49" charset="-122"/>
                  </a:rPr>
                  <a:t>：半乳糖</a:t>
                </a:r>
              </a:p>
            </p:txBody>
          </p:sp>
          <p:sp>
            <p:nvSpPr>
              <p:cNvPr id="21515" name="Rectangle 9"/>
              <p:cNvSpPr>
                <a:spLocks noChangeArrowheads="1"/>
              </p:cNvSpPr>
              <p:nvPr>
                <p:custDataLst>
                  <p:tags r:id="rId8"/>
                </p:custDataLst>
              </p:nvPr>
            </p:nvSpPr>
            <p:spPr bwMode="auto">
              <a:xfrm>
                <a:off x="375" y="4148"/>
                <a:ext cx="2191"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bIns="0" anchor="ctr">
                <a:spAutoFit/>
              </a:bodyPr>
              <a:lstStyle/>
              <a:p>
                <a:pPr fontAlgn="base">
                  <a:spcBef>
                    <a:spcPct val="0"/>
                  </a:spcBef>
                  <a:spcAft>
                    <a:spcPct val="0"/>
                  </a:spcAft>
                  <a:buFont typeface="Arial" panose="020B0604020202020204" pitchFamily="34" charset="0"/>
                  <a:buNone/>
                </a:pPr>
                <a:r>
                  <a:rPr lang="en-US" altLang="zh-CN">
                    <a:solidFill>
                      <a:srgbClr val="000000"/>
                    </a:solidFill>
                    <a:latin typeface="黑体" panose="02010609060101010101" pitchFamily="49" charset="-122"/>
                    <a:ea typeface="黑体" panose="02010609060101010101" pitchFamily="49" charset="-122"/>
                  </a:rPr>
                  <a:t>ABO</a:t>
                </a:r>
                <a:r>
                  <a:rPr lang="zh-CN" altLang="en-US">
                    <a:solidFill>
                      <a:srgbClr val="000000"/>
                    </a:solidFill>
                    <a:latin typeface="黑体" panose="02010609060101010101" pitchFamily="49" charset="-122"/>
                    <a:ea typeface="黑体" panose="02010609060101010101" pitchFamily="49" charset="-122"/>
                  </a:rPr>
                  <a:t>血型决定子</a:t>
                </a:r>
                <a:r>
                  <a:rPr lang="en-US" altLang="zh-CN">
                    <a:solidFill>
                      <a:srgbClr val="000000"/>
                    </a:solidFill>
                    <a:latin typeface="黑体" panose="02010609060101010101" pitchFamily="49" charset="-122"/>
                    <a:ea typeface="黑体" panose="02010609060101010101" pitchFamily="49" charset="-122"/>
                  </a:rPr>
                  <a:t>(</a:t>
                </a:r>
                <a:r>
                  <a:rPr lang="zh-CN" altLang="en-US">
                    <a:solidFill>
                      <a:srgbClr val="000000"/>
                    </a:solidFill>
                    <a:latin typeface="黑体" panose="02010609060101010101" pitchFamily="49" charset="-122"/>
                    <a:ea typeface="黑体" panose="02010609060101010101" pitchFamily="49" charset="-122"/>
                  </a:rPr>
                  <a:t>糖脂</a:t>
                </a:r>
                <a:r>
                  <a:rPr lang="en-US" altLang="zh-CN">
                    <a:solidFill>
                      <a:srgbClr val="000000"/>
                    </a:solidFill>
                    <a:latin typeface="黑体" panose="02010609060101010101" pitchFamily="49" charset="-122"/>
                    <a:ea typeface="黑体" panose="02010609060101010101" pitchFamily="49" charset="-122"/>
                  </a:rPr>
                  <a:t>)</a:t>
                </a:r>
                <a:r>
                  <a:rPr lang="zh-CN" altLang="en-US">
                    <a:solidFill>
                      <a:srgbClr val="000000"/>
                    </a:solidFill>
                    <a:latin typeface="黑体" panose="02010609060101010101" pitchFamily="49" charset="-122"/>
                    <a:ea typeface="黑体" panose="02010609060101010101" pitchFamily="49" charset="-122"/>
                  </a:rPr>
                  <a:t> </a:t>
                </a:r>
              </a:p>
            </p:txBody>
          </p:sp>
        </p:grpSp>
        <p:sp>
          <p:nvSpPr>
            <p:cNvPr id="21510" name="Oval 10"/>
            <p:cNvSpPr>
              <a:spLocks noChangeArrowheads="1"/>
            </p:cNvSpPr>
            <p:nvPr>
              <p:custDataLst>
                <p:tags r:id="rId3"/>
              </p:custDataLst>
            </p:nvPr>
          </p:nvSpPr>
          <p:spPr bwMode="auto">
            <a:xfrm>
              <a:off x="2514" y="31"/>
              <a:ext cx="408" cy="347"/>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tIns="0" bIns="0" anchor="ctr">
              <a:spAutoFit/>
            </a:bodyPr>
            <a:lstStyle/>
            <a:p>
              <a:pPr fontAlgn="base">
                <a:spcBef>
                  <a:spcPct val="0"/>
                </a:spcBef>
                <a:spcAft>
                  <a:spcPct val="0"/>
                </a:spcAft>
                <a:buFont typeface="Arial" panose="020B0604020202020204" pitchFamily="34" charset="0"/>
                <a:buNone/>
              </a:pPr>
              <a:endParaRPr lang="zh-CN" altLang="en-US">
                <a:solidFill>
                  <a:srgbClr val="000000"/>
                </a:solidFill>
                <a:latin typeface="黑体" panose="02010609060101010101" pitchFamily="49" charset="-122"/>
                <a:ea typeface="黑体" panose="02010609060101010101" pitchFamily="49" charset="-122"/>
              </a:endParaRPr>
            </a:p>
          </p:txBody>
        </p:sp>
        <p:sp>
          <p:nvSpPr>
            <p:cNvPr id="21511" name="Oval 11"/>
            <p:cNvSpPr>
              <a:spLocks noChangeArrowheads="1"/>
            </p:cNvSpPr>
            <p:nvPr>
              <p:custDataLst>
                <p:tags r:id="rId4"/>
              </p:custDataLst>
            </p:nvPr>
          </p:nvSpPr>
          <p:spPr bwMode="auto">
            <a:xfrm>
              <a:off x="2514" y="1121"/>
              <a:ext cx="408" cy="347"/>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tIns="0" bIns="0" anchor="ctr">
              <a:spAutoFit/>
            </a:bodyPr>
            <a:lstStyle/>
            <a:p>
              <a:pPr fontAlgn="base">
                <a:spcBef>
                  <a:spcPct val="0"/>
                </a:spcBef>
                <a:spcAft>
                  <a:spcPct val="0"/>
                </a:spcAft>
                <a:buFont typeface="Arial" panose="020B0604020202020204" pitchFamily="34" charset="0"/>
                <a:buNone/>
              </a:pPr>
              <a:endParaRPr lang="zh-CN" altLang="en-US">
                <a:solidFill>
                  <a:srgbClr val="000000"/>
                </a:solidFill>
                <a:latin typeface="黑体" panose="02010609060101010101" pitchFamily="49" charset="-122"/>
                <a:ea typeface="黑体" panose="02010609060101010101" pitchFamily="49" charset="-122"/>
              </a:endParaRPr>
            </a:p>
          </p:txBody>
        </p:sp>
        <p:sp>
          <p:nvSpPr>
            <p:cNvPr id="21512" name="Oval 12"/>
            <p:cNvSpPr>
              <a:spLocks noChangeArrowheads="1"/>
            </p:cNvSpPr>
            <p:nvPr>
              <p:custDataLst>
                <p:tags r:id="rId5"/>
              </p:custDataLst>
            </p:nvPr>
          </p:nvSpPr>
          <p:spPr bwMode="auto">
            <a:xfrm>
              <a:off x="2514" y="2164"/>
              <a:ext cx="408" cy="347"/>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tIns="0" bIns="0" anchor="ctr">
              <a:spAutoFit/>
            </a:bodyPr>
            <a:lstStyle/>
            <a:p>
              <a:pPr fontAlgn="base">
                <a:spcBef>
                  <a:spcPct val="0"/>
                </a:spcBef>
                <a:spcAft>
                  <a:spcPct val="0"/>
                </a:spcAft>
                <a:buFont typeface="Arial" panose="020B0604020202020204" pitchFamily="34" charset="0"/>
                <a:buNone/>
              </a:pPr>
              <a:endParaRPr lang="zh-CN" altLang="en-US">
                <a:solidFill>
                  <a:srgbClr val="000000"/>
                </a:solidFill>
                <a:latin typeface="黑体" panose="02010609060101010101" pitchFamily="49" charset="-122"/>
                <a:ea typeface="黑体" panose="02010609060101010101" pitchFamily="49" charset="-122"/>
              </a:endParaRPr>
            </a:p>
          </p:txBody>
        </p:sp>
      </p:grpSp>
      <p:sp>
        <p:nvSpPr>
          <p:cNvPr id="21508" name="Rectangle 13"/>
          <p:cNvSpPr>
            <a:spLocks noChangeArrowheads="1"/>
          </p:cNvSpPr>
          <p:nvPr>
            <p:custDataLst>
              <p:tags r:id="rId2"/>
            </p:custDataLst>
          </p:nvPr>
        </p:nvSpPr>
        <p:spPr bwMode="auto">
          <a:xfrm>
            <a:off x="8601075" y="3690938"/>
            <a:ext cx="7239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buFont typeface="Wingdings" panose="05000000000000000000" pitchFamily="2" charset="2"/>
              <a:buNone/>
            </a:pPr>
            <a:r>
              <a:rPr lang="zh-CN" altLang="en-US" sz="1400">
                <a:solidFill>
                  <a:srgbClr val="000000"/>
                </a:solidFill>
                <a:latin typeface="黑体" panose="02010609060101010101" pitchFamily="49" charset="-122"/>
                <a:ea typeface="黑体" panose="02010609060101010101" pitchFamily="49" charset="-122"/>
              </a:rPr>
              <a:t>鞘磷脂</a:t>
            </a:r>
          </a:p>
        </p:txBody>
      </p:sp>
      <p:sp>
        <p:nvSpPr>
          <p:cNvPr id="4" name="文本框 3"/>
          <p:cNvSpPr txBox="1"/>
          <p:nvPr/>
        </p:nvSpPr>
        <p:spPr>
          <a:xfrm>
            <a:off x="561975" y="363855"/>
            <a:ext cx="3324225" cy="460375"/>
          </a:xfrm>
          <a:prstGeom prst="rect">
            <a:avLst/>
          </a:prstGeom>
          <a:noFill/>
        </p:spPr>
        <p:txBody>
          <a:bodyPr wrap="square" rtlCol="0">
            <a:spAutoFit/>
          </a:bodyPr>
          <a:lstStyle/>
          <a:p>
            <a:r>
              <a:rPr lang="zh-CN" altLang="en-US" sz="2400" b="1">
                <a:solidFill>
                  <a:srgbClr val="3333FF"/>
                </a:solidFill>
                <a:latin typeface="黑体" panose="02010609060101010101" pitchFamily="49" charset="-122"/>
                <a:ea typeface="黑体" panose="02010609060101010101" pitchFamily="49" charset="-122"/>
              </a:rPr>
              <a:t>举例：</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p:nvPr>
            <p:custDataLst>
              <p:tags r:id="rId2"/>
            </p:custDataLst>
          </p:nvPr>
        </p:nvSpPr>
        <p:spPr>
          <a:xfrm>
            <a:off x="1897380" y="116840"/>
            <a:ext cx="8153400" cy="25288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b="1" dirty="0">
                <a:solidFill>
                  <a:schemeClr val="bg1"/>
                </a:solidFill>
                <a:latin typeface="Times New Roman" panose="02020603050405020304" pitchFamily="18" charset="0"/>
                <a:ea typeface="华文新魏" panose="02010800040101010101" pitchFamily="2" charset="-122"/>
              </a:rPr>
              <a:t>结合蛋白和受体都是跨膜糖蛋白</a:t>
            </a:r>
          </a:p>
          <a:p>
            <a:pPr marL="0" lvl="0" indent="0" eaLnBrk="1" hangingPunct="1">
              <a:spcBef>
                <a:spcPct val="0"/>
              </a:spcBef>
              <a:buClrTx/>
              <a:buSzTx/>
              <a:buFontTx/>
              <a:buNone/>
            </a:pPr>
            <a:r>
              <a:rPr lang="zh-CN" altLang="en-US" b="1" dirty="0">
                <a:solidFill>
                  <a:schemeClr val="bg1"/>
                </a:solidFill>
                <a:latin typeface="Times New Roman" panose="02020603050405020304" pitchFamily="18" charset="0"/>
                <a:ea typeface="华文新魏" panose="02010800040101010101" pitchFamily="2" charset="-122"/>
              </a:rPr>
              <a:t> </a:t>
            </a:r>
          </a:p>
          <a:p>
            <a:pPr marL="0" lvl="0" indent="0" eaLnBrk="1" hangingPunct="1">
              <a:spcBef>
                <a:spcPct val="0"/>
              </a:spcBef>
              <a:buClrTx/>
              <a:buSzTx/>
              <a:buFontTx/>
              <a:buNone/>
            </a:pPr>
            <a:r>
              <a:rPr lang="zh-CN" altLang="en-US" b="1" dirty="0">
                <a:solidFill>
                  <a:srgbClr val="0000FF"/>
                </a:solidFill>
                <a:latin typeface="Times New Roman" panose="02020603050405020304" pitchFamily="18" charset="0"/>
                <a:ea typeface="楷体_GB2312"/>
              </a:rPr>
              <a:t>精子膜表面的结合蛋白</a:t>
            </a:r>
            <a:r>
              <a:rPr lang="zh-CN" altLang="en-US" b="1" dirty="0">
                <a:solidFill>
                  <a:srgbClr val="800000"/>
                </a:solidFill>
                <a:latin typeface="Times New Roman" panose="02020603050405020304" pitchFamily="18" charset="0"/>
                <a:ea typeface="楷体_GB2312"/>
              </a:rPr>
              <a:t>（凝集素）识别了卵子膜表面受体上的特殊糖基</a:t>
            </a:r>
          </a:p>
          <a:p>
            <a:pPr marL="0" lvl="0" indent="0" eaLnBrk="1" hangingPunct="1">
              <a:spcBef>
                <a:spcPct val="0"/>
              </a:spcBef>
              <a:buClrTx/>
              <a:buSzTx/>
              <a:buFontTx/>
              <a:buNone/>
            </a:pPr>
            <a:endParaRPr lang="en-US" altLang="zh-CN" dirty="0">
              <a:solidFill>
                <a:schemeClr val="bg1"/>
              </a:solidFill>
              <a:latin typeface="Times New Roman" panose="02020603050405020304" pitchFamily="18" charset="0"/>
            </a:endParaRPr>
          </a:p>
        </p:txBody>
      </p:sp>
      <p:sp>
        <p:nvSpPr>
          <p:cNvPr id="28675" name="Text Box 3"/>
          <p:cNvSpPr txBox="1"/>
          <p:nvPr>
            <p:custDataLst>
              <p:tags r:id="rId3"/>
            </p:custDataLst>
          </p:nvPr>
        </p:nvSpPr>
        <p:spPr>
          <a:xfrm>
            <a:off x="4317683" y="5084763"/>
            <a:ext cx="3892550" cy="829945"/>
          </a:xfrm>
          <a:prstGeom prst="rect">
            <a:avLst/>
          </a:prstGeom>
          <a:solidFill>
            <a:srgbClr val="CCECFF"/>
          </a:solidFill>
          <a:ln w="9525" cap="flat" cmpd="sng">
            <a:solidFill>
              <a:srgbClr val="80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lvl="0" eaLnBrk="1" hangingPunct="1">
              <a:spcBef>
                <a:spcPct val="0"/>
              </a:spcBef>
              <a:buClrTx/>
              <a:buSzTx/>
              <a:buFont typeface="Wingdings" panose="05000000000000000000" charset="0"/>
              <a:buChar char="l"/>
            </a:pPr>
            <a:r>
              <a:rPr lang="zh-CN" altLang="en-US" sz="2400" b="1" dirty="0">
                <a:solidFill>
                  <a:srgbClr val="3333FF"/>
                </a:solidFill>
                <a:latin typeface="黑体" panose="02010609060101010101" pitchFamily="49" charset="-122"/>
                <a:ea typeface="黑体" panose="02010609060101010101" pitchFamily="49" charset="-122"/>
                <a:cs typeface="黑体" panose="02010609060101010101" pitchFamily="49" charset="-122"/>
              </a:rPr>
              <a:t>保证了受精的种属特异性</a:t>
            </a:r>
          </a:p>
          <a:p>
            <a:pPr lvl="0" eaLnBrk="1" hangingPunct="1">
              <a:spcBef>
                <a:spcPct val="0"/>
              </a:spcBef>
              <a:buClrTx/>
              <a:buSzTx/>
              <a:buFont typeface="Wingdings" panose="05000000000000000000" charset="0"/>
              <a:buChar char="l"/>
            </a:pPr>
            <a:r>
              <a:rPr lang="en-US" altLang="zh-CN" sz="2400" b="1" dirty="0">
                <a:solidFill>
                  <a:srgbClr val="3333FF"/>
                </a:solidFill>
                <a:latin typeface="黑体" panose="02010609060101010101" pitchFamily="49" charset="-122"/>
                <a:ea typeface="黑体" panose="02010609060101010101" pitchFamily="49" charset="-122"/>
                <a:cs typeface="黑体" panose="02010609060101010101" pitchFamily="49" charset="-122"/>
              </a:rPr>
              <a:t> </a:t>
            </a:r>
            <a:r>
              <a:rPr lang="zh-CN" altLang="en-US" sz="2400" b="1" dirty="0">
                <a:solidFill>
                  <a:srgbClr val="3333FF"/>
                </a:solidFill>
                <a:latin typeface="黑体" panose="02010609060101010101" pitchFamily="49" charset="-122"/>
                <a:ea typeface="黑体" panose="02010609060101010101" pitchFamily="49" charset="-122"/>
                <a:cs typeface="黑体" panose="02010609060101010101" pitchFamily="49" charset="-122"/>
              </a:rPr>
              <a:t>是受精的启动步骤</a:t>
            </a:r>
          </a:p>
        </p:txBody>
      </p:sp>
      <p:pic>
        <p:nvPicPr>
          <p:cNvPr id="28676" name="Picture 4" descr="FIS"/>
          <p:cNvPicPr>
            <a:picLocks noChangeAspect="1"/>
          </p:cNvPicPr>
          <p:nvPr>
            <p:custDataLst>
              <p:tags r:id="rId4"/>
            </p:custDataLst>
          </p:nvPr>
        </p:nvPicPr>
        <p:blipFill>
          <a:blip r:embed="rId7"/>
          <a:stretch>
            <a:fillRect/>
          </a:stretch>
        </p:blipFill>
        <p:spPr>
          <a:xfrm>
            <a:off x="4749483" y="2276793"/>
            <a:ext cx="3810000" cy="2660650"/>
          </a:xfrm>
          <a:prstGeom prst="rect">
            <a:avLst/>
          </a:prstGeom>
          <a:noFill/>
          <a:ln w="9525">
            <a:noFill/>
          </a:ln>
        </p:spPr>
      </p:pic>
      <p:sp>
        <p:nvSpPr>
          <p:cNvPr id="28677" name="Text Box 5"/>
          <p:cNvSpPr txBox="1"/>
          <p:nvPr>
            <p:custDataLst>
              <p:tags r:id="rId5"/>
            </p:custDataLst>
          </p:nvPr>
        </p:nvSpPr>
        <p:spPr>
          <a:xfrm>
            <a:off x="1941830" y="3500438"/>
            <a:ext cx="2732088" cy="1311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4000" b="1" dirty="0">
                <a:solidFill>
                  <a:schemeClr val="bg1"/>
                </a:solidFill>
                <a:latin typeface="Times New Roman" panose="02020603050405020304" pitchFamily="18" charset="0"/>
              </a:rPr>
              <a:t>精－卵识别</a:t>
            </a:r>
          </a:p>
          <a:p>
            <a:pPr marL="0" lvl="0" indent="0" eaLnBrk="1" hangingPunct="1">
              <a:spcBef>
                <a:spcPct val="0"/>
              </a:spcBef>
              <a:buClrTx/>
              <a:buSzTx/>
              <a:buFontTx/>
              <a:buNone/>
            </a:pPr>
            <a:endParaRPr lang="en-US" altLang="zh-CN" sz="4000" dirty="0">
              <a:solidFill>
                <a:schemeClr val="bg1"/>
              </a:solidFill>
              <a:latin typeface="Times New Roman" panose="02020603050405020304" pitchFamily="18" charset="0"/>
            </a:endParaRPr>
          </a:p>
        </p:txBody>
      </p:sp>
      <p:sp>
        <p:nvSpPr>
          <p:cNvPr id="2" name="文本框 1"/>
          <p:cNvSpPr txBox="1"/>
          <p:nvPr/>
        </p:nvSpPr>
        <p:spPr>
          <a:xfrm>
            <a:off x="561975" y="363855"/>
            <a:ext cx="3324225" cy="460375"/>
          </a:xfrm>
          <a:prstGeom prst="rect">
            <a:avLst/>
          </a:prstGeom>
          <a:noFill/>
        </p:spPr>
        <p:txBody>
          <a:bodyPr wrap="square" rtlCol="0">
            <a:spAutoFit/>
          </a:bodyPr>
          <a:lstStyle/>
          <a:p>
            <a:r>
              <a:rPr lang="zh-CN" altLang="en-US" sz="2400" b="1">
                <a:solidFill>
                  <a:srgbClr val="3333FF"/>
                </a:solidFill>
                <a:latin typeface="黑体" panose="02010609060101010101" pitchFamily="49" charset="-122"/>
                <a:ea typeface="黑体" panose="02010609060101010101" pitchFamily="49" charset="-122"/>
              </a:rPr>
              <a:t>举例：精卵受精</a:t>
            </a:r>
          </a:p>
        </p:txBody>
      </p:sp>
    </p:spTree>
    <p:custDataLst>
      <p:tags r:id="rId1"/>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850265" y="1400175"/>
            <a:ext cx="7889240" cy="3046095"/>
          </a:xfrm>
          <a:prstGeom prst="rect">
            <a:avLst/>
          </a:prstGeom>
          <a:noFill/>
        </p:spPr>
        <p:txBody>
          <a:bodyPr wrap="square" rtlCol="0">
            <a:spAutoFit/>
          </a:bodyPr>
          <a:lstStyle/>
          <a:p>
            <a:r>
              <a:rPr lang="zh-CN" altLang="en-US" sz="3200" dirty="0" smtClean="0">
                <a:solidFill>
                  <a:srgbClr val="0000FF"/>
                </a:solidFill>
                <a:latin typeface="黑体" panose="02010609060101010101" pitchFamily="49" charset="-122"/>
                <a:ea typeface="黑体" panose="02010609060101010101" pitchFamily="49" charset="-122"/>
              </a:rPr>
              <a:t>问题：</a:t>
            </a:r>
            <a:endParaRPr lang="zh-CN" altLang="en-US" sz="3200" dirty="0">
              <a:solidFill>
                <a:srgbClr val="0000FF"/>
              </a:solidFill>
              <a:latin typeface="黑体" panose="02010609060101010101" pitchFamily="49" charset="-122"/>
              <a:ea typeface="黑体" panose="02010609060101010101" pitchFamily="49" charset="-122"/>
            </a:endParaRPr>
          </a:p>
          <a:p>
            <a:endParaRPr lang="zh-CN" altLang="en-US" sz="3200" dirty="0">
              <a:solidFill>
                <a:srgbClr val="0000FF"/>
              </a:solidFill>
              <a:latin typeface="黑体" panose="02010609060101010101" pitchFamily="49" charset="-122"/>
              <a:ea typeface="黑体" panose="02010609060101010101" pitchFamily="49" charset="-122"/>
            </a:endParaRPr>
          </a:p>
          <a:p>
            <a:pPr marL="457200" indent="-457200">
              <a:buFont typeface="Wingdings" panose="05000000000000000000" charset="0"/>
              <a:buChar char="l"/>
            </a:pPr>
            <a:r>
              <a:rPr lang="zh-CN" altLang="en-US" sz="3200" dirty="0">
                <a:solidFill>
                  <a:srgbClr val="0000FF"/>
                </a:solidFill>
                <a:latin typeface="黑体" panose="02010609060101010101" pitchFamily="49" charset="-122"/>
                <a:ea typeface="黑体" panose="02010609060101010101" pitchFamily="49" charset="-122"/>
              </a:rPr>
              <a:t>如何知道膜上是什么蛋白？</a:t>
            </a:r>
          </a:p>
          <a:p>
            <a:pPr marL="457200" indent="-457200">
              <a:buFont typeface="Wingdings" panose="05000000000000000000" charset="0"/>
              <a:buChar char="l"/>
            </a:pPr>
            <a:endParaRPr lang="zh-CN" altLang="en-US" sz="3200" dirty="0">
              <a:solidFill>
                <a:srgbClr val="0000FF"/>
              </a:solidFill>
              <a:latin typeface="黑体" panose="02010609060101010101" pitchFamily="49" charset="-122"/>
              <a:ea typeface="黑体" panose="02010609060101010101" pitchFamily="49" charset="-122"/>
            </a:endParaRPr>
          </a:p>
          <a:p>
            <a:pPr marL="457200" indent="-457200">
              <a:buFont typeface="Wingdings" panose="05000000000000000000" charset="0"/>
              <a:buChar char="l"/>
            </a:pPr>
            <a:r>
              <a:rPr lang="zh-CN" altLang="en-US" sz="3200" dirty="0">
                <a:solidFill>
                  <a:srgbClr val="0000FF"/>
                </a:solidFill>
                <a:latin typeface="黑体" panose="02010609060101010101" pitchFamily="49" charset="-122"/>
                <a:ea typeface="黑体" panose="02010609060101010101" pitchFamily="49" charset="-122"/>
              </a:rPr>
              <a:t>可用哪些实验技术检测？（结合研究方法和查阅资料讨论思考）</a:t>
            </a:r>
          </a:p>
        </p:txBody>
      </p:sp>
    </p:spTree>
    <p:custDataLst>
      <p:tags r:id="rId1"/>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custDataLst>
              <p:tags r:id="rId2"/>
            </p:custDataLst>
          </p:nvPr>
        </p:nvSpPr>
        <p:spPr bwMode="auto">
          <a:xfrm>
            <a:off x="636588" y="365125"/>
            <a:ext cx="6602412"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30000"/>
              </a:lnSpc>
              <a:spcBef>
                <a:spcPct val="0"/>
              </a:spcBef>
              <a:spcAft>
                <a:spcPct val="0"/>
              </a:spcAft>
              <a:buFont typeface="Arial" panose="020B0604020202020204" pitchFamily="34" charset="0"/>
              <a:buNone/>
            </a:pPr>
            <a:r>
              <a:rPr lang="zh-CN" altLang="en-US" sz="2800" b="1" dirty="0">
                <a:solidFill>
                  <a:srgbClr val="0066FF"/>
                </a:solidFill>
                <a:latin typeface="黑体" panose="02010609060101010101" pitchFamily="49" charset="-122"/>
                <a:ea typeface="黑体" panose="02010609060101010101" pitchFamily="49" charset="-122"/>
              </a:rPr>
              <a:t>二、膜的分子结构模型发展简史</a:t>
            </a:r>
            <a:endParaRPr lang="zh-CN" altLang="en-US" sz="2800" dirty="0">
              <a:solidFill>
                <a:srgbClr val="0066FF"/>
              </a:solidFill>
              <a:latin typeface="黑体" panose="02010609060101010101" pitchFamily="49" charset="-122"/>
              <a:ea typeface="黑体" panose="02010609060101010101" pitchFamily="49" charset="-122"/>
            </a:endParaRPr>
          </a:p>
        </p:txBody>
      </p:sp>
      <p:sp>
        <p:nvSpPr>
          <p:cNvPr id="27651" name="Text Box 3"/>
          <p:cNvSpPr txBox="1">
            <a:spLocks noChangeArrowheads="1"/>
          </p:cNvSpPr>
          <p:nvPr>
            <p:custDataLst>
              <p:tags r:id="rId3"/>
            </p:custDataLst>
          </p:nvPr>
        </p:nvSpPr>
        <p:spPr bwMode="auto">
          <a:xfrm>
            <a:off x="638175" y="5265738"/>
            <a:ext cx="6192838" cy="460375"/>
          </a:xfrm>
          <a:prstGeom prst="rect">
            <a:avLst/>
          </a:prstGeom>
          <a:noFill/>
          <a:ln w="19050">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Char char="Ø"/>
            </a:pPr>
            <a:r>
              <a:rPr lang="en-US" altLang="zh-CN" sz="2400" b="1">
                <a:solidFill>
                  <a:srgbClr val="000000"/>
                </a:solidFill>
                <a:latin typeface="黑体" panose="02010609060101010101" pitchFamily="49" charset="-122"/>
                <a:ea typeface="黑体" panose="02010609060101010101" pitchFamily="49" charset="-122"/>
              </a:rPr>
              <a:t>1902</a:t>
            </a:r>
            <a:r>
              <a:rPr lang="zh-CN" altLang="en-US" sz="2400" b="1">
                <a:solidFill>
                  <a:srgbClr val="000000"/>
                </a:solidFill>
                <a:latin typeface="黑体" panose="02010609060101010101" pitchFamily="49" charset="-122"/>
                <a:ea typeface="黑体" panose="02010609060101010101" pitchFamily="49" charset="-122"/>
              </a:rPr>
              <a:t>，</a:t>
            </a:r>
            <a:r>
              <a:rPr lang="en-US" altLang="zh-CN" sz="2400" b="1">
                <a:solidFill>
                  <a:srgbClr val="000000"/>
                </a:solidFill>
                <a:latin typeface="黑体" panose="02010609060101010101" pitchFamily="49" charset="-122"/>
                <a:ea typeface="黑体" panose="02010609060101010101" pitchFamily="49" charset="-122"/>
              </a:rPr>
              <a:t>Overton</a:t>
            </a:r>
            <a:r>
              <a:rPr lang="zh-CN" altLang="en-US" sz="2400" b="1">
                <a:solidFill>
                  <a:srgbClr val="000000"/>
                </a:solidFill>
                <a:latin typeface="黑体" panose="02010609060101010101" pitchFamily="49" charset="-122"/>
                <a:ea typeface="黑体" panose="02010609060101010101" pitchFamily="49" charset="-122"/>
              </a:rPr>
              <a:t>，细胞膜由脂类构成</a:t>
            </a:r>
          </a:p>
        </p:txBody>
      </p:sp>
      <p:sp>
        <p:nvSpPr>
          <p:cNvPr id="27652" name="Text Box 4"/>
          <p:cNvSpPr txBox="1">
            <a:spLocks noChangeArrowheads="1"/>
          </p:cNvSpPr>
          <p:nvPr>
            <p:custDataLst>
              <p:tags r:id="rId4"/>
            </p:custDataLst>
          </p:nvPr>
        </p:nvSpPr>
        <p:spPr bwMode="auto">
          <a:xfrm>
            <a:off x="782638" y="4618038"/>
            <a:ext cx="6408737" cy="460375"/>
          </a:xfrm>
          <a:prstGeom prst="rect">
            <a:avLst/>
          </a:prstGeom>
          <a:noFill/>
          <a:ln w="19050">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Char char="Ø"/>
            </a:pPr>
            <a:r>
              <a:rPr lang="en-US" altLang="zh-CN" sz="2400" b="1">
                <a:solidFill>
                  <a:srgbClr val="000000"/>
                </a:solidFill>
                <a:latin typeface="黑体" panose="02010609060101010101" pitchFamily="49" charset="-122"/>
                <a:ea typeface="黑体" panose="02010609060101010101" pitchFamily="49" charset="-122"/>
              </a:rPr>
              <a:t>1925</a:t>
            </a:r>
            <a:r>
              <a:rPr lang="zh-CN" altLang="en-US" sz="2400" b="1">
                <a:solidFill>
                  <a:srgbClr val="000000"/>
                </a:solidFill>
                <a:latin typeface="黑体" panose="02010609060101010101" pitchFamily="49" charset="-122"/>
                <a:ea typeface="黑体" panose="02010609060101010101" pitchFamily="49" charset="-122"/>
              </a:rPr>
              <a:t>，</a:t>
            </a:r>
            <a:r>
              <a:rPr lang="en-US" altLang="zh-CN" sz="2400" b="1">
                <a:solidFill>
                  <a:srgbClr val="000000"/>
                </a:solidFill>
                <a:latin typeface="黑体" panose="02010609060101010101" pitchFamily="49" charset="-122"/>
                <a:ea typeface="黑体" panose="02010609060101010101" pitchFamily="49" charset="-122"/>
              </a:rPr>
              <a:t>Gorter</a:t>
            </a:r>
            <a:r>
              <a:rPr lang="zh-CN" altLang="en-US" sz="2400" b="1">
                <a:solidFill>
                  <a:srgbClr val="000000"/>
                </a:solidFill>
                <a:latin typeface="黑体" panose="02010609060101010101" pitchFamily="49" charset="-122"/>
                <a:ea typeface="黑体" panose="02010609060101010101" pitchFamily="49" charset="-122"/>
              </a:rPr>
              <a:t>等， 膜由双层脂类构成</a:t>
            </a:r>
          </a:p>
        </p:txBody>
      </p:sp>
      <p:sp>
        <p:nvSpPr>
          <p:cNvPr id="27653" name="Text Box 5"/>
          <p:cNvSpPr txBox="1">
            <a:spLocks noChangeArrowheads="1"/>
          </p:cNvSpPr>
          <p:nvPr>
            <p:custDataLst>
              <p:tags r:id="rId5"/>
            </p:custDataLst>
          </p:nvPr>
        </p:nvSpPr>
        <p:spPr bwMode="auto">
          <a:xfrm>
            <a:off x="1287463" y="3968750"/>
            <a:ext cx="5976937" cy="460375"/>
          </a:xfrm>
          <a:prstGeom prst="rect">
            <a:avLst/>
          </a:prstGeom>
          <a:noFill/>
          <a:ln w="19050">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Char char="Ø"/>
            </a:pPr>
            <a:r>
              <a:rPr lang="en-US" altLang="zh-CN" sz="2400" b="1">
                <a:solidFill>
                  <a:srgbClr val="000000"/>
                </a:solidFill>
                <a:latin typeface="黑体" panose="02010609060101010101" pitchFamily="49" charset="-122"/>
                <a:ea typeface="黑体" panose="02010609060101010101" pitchFamily="49" charset="-122"/>
              </a:rPr>
              <a:t>1935</a:t>
            </a:r>
            <a:r>
              <a:rPr lang="zh-CN" altLang="en-US" sz="2400" b="1">
                <a:solidFill>
                  <a:srgbClr val="000000"/>
                </a:solidFill>
                <a:latin typeface="黑体" panose="02010609060101010101" pitchFamily="49" charset="-122"/>
                <a:ea typeface="黑体" panose="02010609060101010101" pitchFamily="49" charset="-122"/>
              </a:rPr>
              <a:t>，</a:t>
            </a:r>
            <a:r>
              <a:rPr lang="en-US" altLang="zh-CN" sz="2400" b="1">
                <a:solidFill>
                  <a:srgbClr val="000000"/>
                </a:solidFill>
                <a:latin typeface="黑体" panose="02010609060101010101" pitchFamily="49" charset="-122"/>
                <a:ea typeface="黑体" panose="02010609060101010101" pitchFamily="49" charset="-122"/>
              </a:rPr>
              <a:t>Denielli</a:t>
            </a:r>
            <a:r>
              <a:rPr lang="zh-CN" altLang="en-US" sz="2400" b="1">
                <a:solidFill>
                  <a:srgbClr val="000000"/>
                </a:solidFill>
                <a:latin typeface="黑体" panose="02010609060101010101" pitchFamily="49" charset="-122"/>
                <a:ea typeface="黑体" panose="02010609060101010101" pitchFamily="49" charset="-122"/>
              </a:rPr>
              <a:t>等，片层结构模型</a:t>
            </a:r>
          </a:p>
        </p:txBody>
      </p:sp>
      <p:sp>
        <p:nvSpPr>
          <p:cNvPr id="27654" name="Text Box 6"/>
          <p:cNvSpPr txBox="1">
            <a:spLocks noChangeArrowheads="1"/>
          </p:cNvSpPr>
          <p:nvPr>
            <p:custDataLst>
              <p:tags r:id="rId6"/>
            </p:custDataLst>
          </p:nvPr>
        </p:nvSpPr>
        <p:spPr bwMode="auto">
          <a:xfrm>
            <a:off x="2366963" y="2744788"/>
            <a:ext cx="5391150" cy="460375"/>
          </a:xfrm>
          <a:prstGeom prst="rect">
            <a:avLst/>
          </a:prstGeom>
          <a:noFill/>
          <a:ln w="19050">
            <a:solidFill>
              <a:schemeClr val="tx2"/>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Char char="Ø"/>
            </a:pPr>
            <a:r>
              <a:rPr lang="en-US" altLang="zh-CN" sz="2400" b="1" dirty="0">
                <a:solidFill>
                  <a:srgbClr val="FF0000"/>
                </a:solidFill>
                <a:latin typeface="黑体" panose="02010609060101010101" pitchFamily="49" charset="-122"/>
                <a:ea typeface="黑体" panose="02010609060101010101" pitchFamily="49" charset="-122"/>
              </a:rPr>
              <a:t>1972</a:t>
            </a:r>
            <a:r>
              <a:rPr lang="zh-CN" altLang="en-US" sz="2400" b="1" dirty="0">
                <a:solidFill>
                  <a:srgbClr val="FF0000"/>
                </a:solidFill>
                <a:latin typeface="黑体" panose="02010609060101010101" pitchFamily="49" charset="-122"/>
                <a:ea typeface="黑体" panose="02010609060101010101" pitchFamily="49" charset="-122"/>
              </a:rPr>
              <a:t>，</a:t>
            </a:r>
            <a:r>
              <a:rPr lang="en-US" altLang="zh-CN" sz="2400" b="1" dirty="0" err="1">
                <a:solidFill>
                  <a:srgbClr val="FF0000"/>
                </a:solidFill>
                <a:latin typeface="黑体" panose="02010609060101010101" pitchFamily="49" charset="-122"/>
                <a:ea typeface="黑体" panose="02010609060101010101" pitchFamily="49" charset="-122"/>
              </a:rPr>
              <a:t>S.J.Singer</a:t>
            </a:r>
            <a:r>
              <a:rPr lang="zh-CN" altLang="en-US" sz="2400" b="1" dirty="0">
                <a:solidFill>
                  <a:srgbClr val="FF0000"/>
                </a:solidFill>
                <a:latin typeface="黑体" panose="02010609060101010101" pitchFamily="49" charset="-122"/>
                <a:ea typeface="黑体" panose="02010609060101010101" pitchFamily="49" charset="-122"/>
              </a:rPr>
              <a:t>等，液态镶嵌模型</a:t>
            </a:r>
          </a:p>
        </p:txBody>
      </p:sp>
      <p:sp>
        <p:nvSpPr>
          <p:cNvPr id="27655" name="Text Box 7"/>
          <p:cNvSpPr txBox="1">
            <a:spLocks noChangeArrowheads="1"/>
          </p:cNvSpPr>
          <p:nvPr>
            <p:custDataLst>
              <p:tags r:id="rId7"/>
            </p:custDataLst>
          </p:nvPr>
        </p:nvSpPr>
        <p:spPr bwMode="auto">
          <a:xfrm>
            <a:off x="3303588" y="2097088"/>
            <a:ext cx="4614862" cy="460375"/>
          </a:xfrm>
          <a:prstGeom prst="rect">
            <a:avLst/>
          </a:prstGeom>
          <a:noFill/>
          <a:ln w="19050">
            <a:solidFill>
              <a:schemeClr val="tx2"/>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Char char="Ø"/>
            </a:pPr>
            <a:r>
              <a:rPr lang="en-US" altLang="zh-CN" sz="2400" b="1">
                <a:solidFill>
                  <a:srgbClr val="000000"/>
                </a:solidFill>
                <a:latin typeface="黑体" panose="02010609060101010101" pitchFamily="49" charset="-122"/>
                <a:ea typeface="黑体" panose="02010609060101010101" pitchFamily="49" charset="-122"/>
              </a:rPr>
              <a:t>1975</a:t>
            </a:r>
            <a:r>
              <a:rPr lang="zh-CN" altLang="en-US" sz="2400" b="1">
                <a:solidFill>
                  <a:srgbClr val="000000"/>
                </a:solidFill>
                <a:latin typeface="黑体" panose="02010609060101010101" pitchFamily="49" charset="-122"/>
                <a:ea typeface="黑体" panose="02010609060101010101" pitchFamily="49" charset="-122"/>
              </a:rPr>
              <a:t>，</a:t>
            </a:r>
            <a:r>
              <a:rPr lang="en-US" altLang="zh-CN" sz="2400" b="1">
                <a:solidFill>
                  <a:srgbClr val="000000"/>
                </a:solidFill>
                <a:latin typeface="黑体" panose="02010609060101010101" pitchFamily="49" charset="-122"/>
                <a:ea typeface="黑体" panose="02010609060101010101" pitchFamily="49" charset="-122"/>
              </a:rPr>
              <a:t>Wallach</a:t>
            </a:r>
            <a:r>
              <a:rPr lang="zh-CN" altLang="en-US" sz="2400" b="1">
                <a:solidFill>
                  <a:srgbClr val="000000"/>
                </a:solidFill>
                <a:latin typeface="黑体" panose="02010609060101010101" pitchFamily="49" charset="-122"/>
                <a:ea typeface="黑体" panose="02010609060101010101" pitchFamily="49" charset="-122"/>
              </a:rPr>
              <a:t>，晶格镶嵌模型</a:t>
            </a:r>
          </a:p>
        </p:txBody>
      </p:sp>
      <p:sp>
        <p:nvSpPr>
          <p:cNvPr id="27656" name="Text Box 8"/>
          <p:cNvSpPr txBox="1">
            <a:spLocks noChangeArrowheads="1"/>
          </p:cNvSpPr>
          <p:nvPr>
            <p:custDataLst>
              <p:tags r:id="rId8"/>
            </p:custDataLst>
          </p:nvPr>
        </p:nvSpPr>
        <p:spPr bwMode="auto">
          <a:xfrm>
            <a:off x="4095750" y="1449388"/>
            <a:ext cx="4613275" cy="460375"/>
          </a:xfrm>
          <a:prstGeom prst="rect">
            <a:avLst/>
          </a:prstGeom>
          <a:noFill/>
          <a:ln w="19050">
            <a:solidFill>
              <a:schemeClr val="tx2"/>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Char char="Ø"/>
            </a:pPr>
            <a:r>
              <a:rPr lang="en-US" altLang="zh-CN" sz="2400" b="1" dirty="0">
                <a:solidFill>
                  <a:srgbClr val="000000"/>
                </a:solidFill>
                <a:latin typeface="黑体" panose="02010609060101010101" pitchFamily="49" charset="-122"/>
                <a:ea typeface="黑体" panose="02010609060101010101" pitchFamily="49" charset="-122"/>
              </a:rPr>
              <a:t>1977</a:t>
            </a:r>
            <a:r>
              <a:rPr lang="zh-CN" altLang="en-US" sz="2400" b="1" dirty="0">
                <a:solidFill>
                  <a:srgbClr val="000000"/>
                </a:solidFill>
                <a:latin typeface="黑体" panose="02010609060101010101" pitchFamily="49" charset="-122"/>
                <a:ea typeface="黑体" panose="02010609060101010101" pitchFamily="49" charset="-122"/>
              </a:rPr>
              <a:t>，</a:t>
            </a:r>
            <a:r>
              <a:rPr lang="en-US" altLang="zh-CN" sz="2400" b="1" dirty="0">
                <a:solidFill>
                  <a:srgbClr val="000000"/>
                </a:solidFill>
                <a:latin typeface="黑体" panose="02010609060101010101" pitchFamily="49" charset="-122"/>
                <a:ea typeface="黑体" panose="02010609060101010101" pitchFamily="49" charset="-122"/>
              </a:rPr>
              <a:t>Jain </a:t>
            </a:r>
            <a:r>
              <a:rPr lang="zh-CN" altLang="en-US" sz="2400" b="1" dirty="0">
                <a:solidFill>
                  <a:srgbClr val="000000"/>
                </a:solidFill>
                <a:latin typeface="黑体" panose="02010609060101010101" pitchFamily="49" charset="-122"/>
                <a:ea typeface="黑体" panose="02010609060101010101" pitchFamily="49" charset="-122"/>
              </a:rPr>
              <a:t>等，板块镶嵌模型</a:t>
            </a:r>
          </a:p>
        </p:txBody>
      </p:sp>
      <p:sp>
        <p:nvSpPr>
          <p:cNvPr id="27657" name="Text Box 9"/>
          <p:cNvSpPr txBox="1">
            <a:spLocks noChangeArrowheads="1"/>
          </p:cNvSpPr>
          <p:nvPr>
            <p:custDataLst>
              <p:tags r:id="rId9"/>
            </p:custDataLst>
          </p:nvPr>
        </p:nvSpPr>
        <p:spPr bwMode="auto">
          <a:xfrm>
            <a:off x="2006600" y="3321050"/>
            <a:ext cx="5616575" cy="460375"/>
          </a:xfrm>
          <a:prstGeom prst="rect">
            <a:avLst/>
          </a:prstGeom>
          <a:noFill/>
          <a:ln w="12700">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Char char="Ø"/>
            </a:pPr>
            <a:r>
              <a:rPr lang="en-US" altLang="zh-CN" sz="2400" b="1" dirty="0" smtClean="0">
                <a:solidFill>
                  <a:srgbClr val="0000FF"/>
                </a:solidFill>
                <a:latin typeface="黑体" panose="02010609060101010101" pitchFamily="49" charset="-122"/>
                <a:ea typeface="黑体" panose="02010609060101010101" pitchFamily="49" charset="-122"/>
              </a:rPr>
              <a:t>1959</a:t>
            </a:r>
            <a:r>
              <a:rPr lang="zh-CN" altLang="en-US" sz="2400" b="1" dirty="0" smtClean="0">
                <a:solidFill>
                  <a:srgbClr val="0000FF"/>
                </a:solidFill>
                <a:latin typeface="黑体" panose="02010609060101010101" pitchFamily="49" charset="-122"/>
                <a:ea typeface="黑体" panose="02010609060101010101" pitchFamily="49" charset="-122"/>
              </a:rPr>
              <a:t>，</a:t>
            </a:r>
            <a:r>
              <a:rPr lang="en-US" altLang="zh-CN" sz="2400" b="1" dirty="0" smtClean="0">
                <a:solidFill>
                  <a:srgbClr val="0000FF"/>
                </a:solidFill>
                <a:latin typeface="黑体" panose="02010609060101010101" pitchFamily="49" charset="-122"/>
                <a:ea typeface="黑体" panose="02010609060101010101" pitchFamily="49" charset="-122"/>
              </a:rPr>
              <a:t>Roberson</a:t>
            </a:r>
            <a:r>
              <a:rPr lang="zh-CN" altLang="en-US" sz="2400" b="1" dirty="0" smtClean="0">
                <a:solidFill>
                  <a:srgbClr val="0000FF"/>
                </a:solidFill>
                <a:latin typeface="黑体" panose="02010609060101010101" pitchFamily="49" charset="-122"/>
                <a:ea typeface="黑体" panose="02010609060101010101" pitchFamily="49" charset="-122"/>
              </a:rPr>
              <a:t>，单位膜模型</a:t>
            </a:r>
            <a:endParaRPr lang="zh-CN" altLang="en-US" sz="2400" b="1" dirty="0">
              <a:solidFill>
                <a:srgbClr val="0000FF"/>
              </a:solidFill>
              <a:latin typeface="黑体" panose="02010609060101010101" pitchFamily="49" charset="-122"/>
              <a:ea typeface="黑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wipe(left)">
                                      <p:cBhvr>
                                        <p:cTn id="7" dur="500"/>
                                        <p:tgtEl>
                                          <p:spTgt spid="276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652"/>
                                        </p:tgtEl>
                                        <p:attrNameLst>
                                          <p:attrName>style.visibility</p:attrName>
                                        </p:attrNameLst>
                                      </p:cBhvr>
                                      <p:to>
                                        <p:strVal val="visible"/>
                                      </p:to>
                                    </p:set>
                                    <p:animEffect transition="in" filter="wipe(left)">
                                      <p:cBhvr>
                                        <p:cTn id="12" dur="500"/>
                                        <p:tgtEl>
                                          <p:spTgt spid="276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653"/>
                                        </p:tgtEl>
                                        <p:attrNameLst>
                                          <p:attrName>style.visibility</p:attrName>
                                        </p:attrNameLst>
                                      </p:cBhvr>
                                      <p:to>
                                        <p:strVal val="visible"/>
                                      </p:to>
                                    </p:set>
                                    <p:animEffect transition="in" filter="wipe(left)">
                                      <p:cBhvr>
                                        <p:cTn id="17" dur="500"/>
                                        <p:tgtEl>
                                          <p:spTgt spid="276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657"/>
                                        </p:tgtEl>
                                        <p:attrNameLst>
                                          <p:attrName>style.visibility</p:attrName>
                                        </p:attrNameLst>
                                      </p:cBhvr>
                                      <p:to>
                                        <p:strVal val="visible"/>
                                      </p:to>
                                    </p:set>
                                    <p:animEffect transition="in" filter="wipe(left)">
                                      <p:cBhvr>
                                        <p:cTn id="22" dur="500"/>
                                        <p:tgtEl>
                                          <p:spTgt spid="276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654"/>
                                        </p:tgtEl>
                                        <p:attrNameLst>
                                          <p:attrName>style.visibility</p:attrName>
                                        </p:attrNameLst>
                                      </p:cBhvr>
                                      <p:to>
                                        <p:strVal val="visible"/>
                                      </p:to>
                                    </p:set>
                                    <p:animEffect transition="in" filter="wipe(left)">
                                      <p:cBhvr>
                                        <p:cTn id="27" dur="500"/>
                                        <p:tgtEl>
                                          <p:spTgt spid="276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655"/>
                                        </p:tgtEl>
                                        <p:attrNameLst>
                                          <p:attrName>style.visibility</p:attrName>
                                        </p:attrNameLst>
                                      </p:cBhvr>
                                      <p:to>
                                        <p:strVal val="visible"/>
                                      </p:to>
                                    </p:set>
                                    <p:animEffect transition="in" filter="wipe(left)">
                                      <p:cBhvr>
                                        <p:cTn id="32" dur="500"/>
                                        <p:tgtEl>
                                          <p:spTgt spid="2765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7656"/>
                                        </p:tgtEl>
                                        <p:attrNameLst>
                                          <p:attrName>style.visibility</p:attrName>
                                        </p:attrNameLst>
                                      </p:cBhvr>
                                      <p:to>
                                        <p:strVal val="visible"/>
                                      </p:to>
                                    </p:set>
                                    <p:animEffect transition="in" filter="wipe(left)">
                                      <p:cBhvr>
                                        <p:cTn id="37" dur="500"/>
                                        <p:tgtEl>
                                          <p:spTgt spid="27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ldLvl="0" animBg="1" autoUpdateAnimBg="0"/>
      <p:bldP spid="27652" grpId="0" bldLvl="0" animBg="1" autoUpdateAnimBg="0"/>
      <p:bldP spid="27653" grpId="0" bldLvl="0" animBg="1" autoUpdateAnimBg="0"/>
      <p:bldP spid="27654" grpId="0" bldLvl="0" animBg="1" autoUpdateAnimBg="0"/>
      <p:bldP spid="27655" grpId="0" bldLvl="0" animBg="1" autoUpdateAnimBg="0"/>
      <p:bldP spid="27656" grpId="0" bldLvl="0" animBg="1" autoUpdateAnimBg="0"/>
      <p:bldP spid="27657" grpId="0" bldLvl="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custDataLst>
              <p:tags r:id="rId3"/>
            </p:custDataLst>
          </p:nvPr>
        </p:nvSpPr>
        <p:spPr bwMode="auto">
          <a:xfrm>
            <a:off x="5470525" y="1658938"/>
            <a:ext cx="4075113"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25475" indent="-625475"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10000"/>
              </a:lnSpc>
              <a:spcBef>
                <a:spcPct val="0"/>
              </a:spcBef>
              <a:spcAft>
                <a:spcPct val="0"/>
              </a:spcAft>
              <a:buFont typeface="Arial" panose="020B0604020202020204" pitchFamily="34" charset="0"/>
              <a:buNone/>
            </a:pPr>
            <a:r>
              <a:rPr lang="zh-CN" altLang="en-US" sz="2400" dirty="0">
                <a:solidFill>
                  <a:srgbClr val="000000"/>
                </a:solidFill>
                <a:latin typeface="黑体" panose="02010609060101010101" pitchFamily="49" charset="-122"/>
                <a:ea typeface="黑体" panose="02010609060101010101" pitchFamily="49" charset="-122"/>
              </a:rPr>
              <a:t>观点：</a:t>
            </a:r>
          </a:p>
          <a:p>
            <a:pPr eaLnBrk="1" fontAlgn="base" hangingPunct="1">
              <a:lnSpc>
                <a:spcPct val="110000"/>
              </a:lnSpc>
              <a:spcBef>
                <a:spcPct val="0"/>
              </a:spcBef>
              <a:spcAft>
                <a:spcPct val="0"/>
              </a:spcAft>
              <a:buFont typeface="Arial" panose="020B0604020202020204" pitchFamily="34" charset="0"/>
              <a:buNone/>
            </a:pPr>
            <a:r>
              <a:rPr lang="zh-CN" altLang="en-US" sz="2400" dirty="0" smtClean="0">
                <a:solidFill>
                  <a:srgbClr val="000000"/>
                </a:solidFill>
                <a:latin typeface="黑体" panose="02010609060101010101" pitchFamily="49" charset="-122"/>
                <a:ea typeface="黑体" panose="02010609060101010101" pitchFamily="49" charset="-122"/>
              </a:rPr>
              <a:t>1</a:t>
            </a:r>
            <a:r>
              <a:rPr lang="en-US" altLang="zh-CN" sz="2400" dirty="0" smtClean="0">
                <a:solidFill>
                  <a:srgbClr val="000000"/>
                </a:solidFill>
                <a:latin typeface="黑体" panose="02010609060101010101" pitchFamily="49" charset="-122"/>
                <a:ea typeface="黑体" panose="02010609060101010101" pitchFamily="49" charset="-122"/>
              </a:rPr>
              <a:t>. </a:t>
            </a:r>
            <a:r>
              <a:rPr lang="zh-CN" altLang="en-US" sz="2400" dirty="0" smtClean="0">
                <a:solidFill>
                  <a:srgbClr val="000000"/>
                </a:solidFill>
                <a:latin typeface="黑体" panose="02010609060101010101" pitchFamily="49" charset="-122"/>
                <a:ea typeface="黑体" panose="02010609060101010101" pitchFamily="49" charset="-122"/>
              </a:rPr>
              <a:t>电镜</a:t>
            </a:r>
            <a:r>
              <a:rPr lang="zh-CN" altLang="en-US" sz="2400" dirty="0">
                <a:solidFill>
                  <a:srgbClr val="000000"/>
                </a:solidFill>
                <a:latin typeface="黑体" panose="02010609060101010101" pitchFamily="49" charset="-122"/>
                <a:ea typeface="黑体" panose="02010609060101010101" pitchFamily="49" charset="-122"/>
              </a:rPr>
              <a:t>下,厚度7.5nm，两暗夹一明;</a:t>
            </a:r>
          </a:p>
          <a:p>
            <a:pPr eaLnBrk="1" fontAlgn="base" hangingPunct="1">
              <a:lnSpc>
                <a:spcPct val="110000"/>
              </a:lnSpc>
              <a:spcBef>
                <a:spcPct val="0"/>
              </a:spcBef>
              <a:spcAft>
                <a:spcPct val="0"/>
              </a:spcAft>
              <a:buFont typeface="Arial" panose="020B0604020202020204" pitchFamily="34" charset="0"/>
              <a:buNone/>
            </a:pPr>
            <a:r>
              <a:rPr lang="zh-CN" altLang="en-US" sz="2400" dirty="0" smtClean="0">
                <a:solidFill>
                  <a:srgbClr val="000000"/>
                </a:solidFill>
                <a:latin typeface="黑体" panose="02010609060101010101" pitchFamily="49" charset="-122"/>
                <a:ea typeface="黑体" panose="02010609060101010101" pitchFamily="49" charset="-122"/>
              </a:rPr>
              <a:t>2</a:t>
            </a:r>
            <a:r>
              <a:rPr lang="en-US" altLang="zh-CN" sz="2400" dirty="0" smtClean="0">
                <a:solidFill>
                  <a:srgbClr val="000000"/>
                </a:solidFill>
                <a:latin typeface="黑体" panose="02010609060101010101" pitchFamily="49" charset="-122"/>
                <a:ea typeface="黑体" panose="02010609060101010101" pitchFamily="49" charset="-122"/>
              </a:rPr>
              <a:t>. </a:t>
            </a:r>
            <a:r>
              <a:rPr lang="zh-CN" altLang="en-US" sz="2400" dirty="0" smtClean="0">
                <a:solidFill>
                  <a:srgbClr val="000000"/>
                </a:solidFill>
                <a:latin typeface="黑体" panose="02010609060101010101" pitchFamily="49" charset="-122"/>
                <a:ea typeface="黑体" panose="02010609060101010101" pitchFamily="49" charset="-122"/>
              </a:rPr>
              <a:t>双层</a:t>
            </a:r>
            <a:r>
              <a:rPr lang="zh-CN" altLang="en-US" sz="2400" dirty="0">
                <a:solidFill>
                  <a:srgbClr val="000000"/>
                </a:solidFill>
                <a:latin typeface="黑体" panose="02010609060101010101" pitchFamily="49" charset="-122"/>
                <a:ea typeface="黑体" panose="02010609060101010101" pitchFamily="49" charset="-122"/>
              </a:rPr>
              <a:t>磷脂分子，外附β－折叠蛋白质</a:t>
            </a:r>
          </a:p>
        </p:txBody>
      </p:sp>
      <p:sp>
        <p:nvSpPr>
          <p:cNvPr id="24579" name="Rectangle 3"/>
          <p:cNvSpPr>
            <a:spLocks noChangeArrowheads="1"/>
          </p:cNvSpPr>
          <p:nvPr>
            <p:custDataLst>
              <p:tags r:id="rId4"/>
            </p:custDataLst>
          </p:nvPr>
        </p:nvSpPr>
        <p:spPr bwMode="auto">
          <a:xfrm>
            <a:off x="665480" y="227330"/>
            <a:ext cx="50196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buFont typeface="Arial" panose="020B0604020202020204" pitchFamily="34" charset="0"/>
              <a:buNone/>
            </a:pPr>
            <a:r>
              <a:rPr lang="zh-CN" altLang="en-US" sz="2400">
                <a:solidFill>
                  <a:srgbClr val="000000"/>
                </a:solidFill>
                <a:latin typeface="黑体" panose="02010609060101010101" pitchFamily="49" charset="-122"/>
                <a:ea typeface="黑体" panose="02010609060101010101" pitchFamily="49" charset="-122"/>
              </a:rPr>
              <a:t>（一）单位膜模型：</a:t>
            </a:r>
          </a:p>
        </p:txBody>
      </p:sp>
      <p:pic>
        <p:nvPicPr>
          <p:cNvPr id="24580" name="Picture 4" descr="membEM1"/>
          <p:cNvPicPr>
            <a:picLocks noChangeAspect="1" noChangeArrowheads="1"/>
          </p:cNvPicPr>
          <p:nvPr>
            <p:custDataLst>
              <p:tags r:id="rId5"/>
            </p:custDataLst>
          </p:nvPr>
        </p:nvPicPr>
        <p:blipFill>
          <a:blip r:embed="rId9">
            <a:extLst>
              <a:ext uri="{28A0092B-C50C-407E-A947-70E740481C1C}">
                <a14:useLocalDpi xmlns:a14="http://schemas.microsoft.com/office/drawing/2010/main" val="0"/>
              </a:ext>
            </a:extLst>
          </a:blip>
          <a:srcRect/>
          <a:stretch>
            <a:fillRect/>
          </a:stretch>
        </p:blipFill>
        <p:spPr bwMode="auto">
          <a:xfrm>
            <a:off x="1450975" y="1632268"/>
            <a:ext cx="3671888"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4581" name="Object 5"/>
          <p:cNvGraphicFramePr>
            <a:graphicFrameLocks noChangeAspect="1"/>
          </p:cNvGraphicFramePr>
          <p:nvPr>
            <p:custDataLst>
              <p:tags r:id="rId6"/>
            </p:custDataLst>
          </p:nvPr>
        </p:nvGraphicFramePr>
        <p:xfrm>
          <a:off x="1379538" y="3522980"/>
          <a:ext cx="3816350" cy="2497138"/>
        </p:xfrm>
        <a:graphic>
          <a:graphicData uri="http://schemas.openxmlformats.org/presentationml/2006/ole">
            <mc:AlternateContent xmlns:mc="http://schemas.openxmlformats.org/markup-compatibility/2006">
              <mc:Choice xmlns:v="urn:schemas-microsoft-com:vml" Requires="v">
                <p:oleObj spid="_x0000_s6252" r:id="rId10" imgW="3429000" imgH="3073400" progId="Photoshop.Image.7">
                  <p:embed/>
                </p:oleObj>
              </mc:Choice>
              <mc:Fallback>
                <p:oleObj r:id="rId10" imgW="3429000" imgH="3073400" progId="Photoshop.Image.7">
                  <p:embed/>
                  <p:pic>
                    <p:nvPicPr>
                      <p:cNvPr id="0" name="图片 62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9538" y="3522980"/>
                        <a:ext cx="3816350" cy="249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2" name="Text Box 6"/>
          <p:cNvSpPr txBox="1">
            <a:spLocks noChangeArrowheads="1"/>
          </p:cNvSpPr>
          <p:nvPr>
            <p:custDataLst>
              <p:tags r:id="rId7"/>
            </p:custDataLst>
          </p:nvPr>
        </p:nvSpPr>
        <p:spPr bwMode="auto">
          <a:xfrm>
            <a:off x="5470525" y="4016693"/>
            <a:ext cx="3835400"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10000"/>
              </a:lnSpc>
              <a:spcBef>
                <a:spcPct val="0"/>
              </a:spcBef>
              <a:spcAft>
                <a:spcPct val="0"/>
              </a:spcAft>
              <a:buFont typeface="Wingdings" panose="05000000000000000000" pitchFamily="2" charset="2"/>
              <a:buNone/>
            </a:pPr>
            <a:r>
              <a:rPr lang="zh-CN" altLang="en-US" sz="2400">
                <a:solidFill>
                  <a:srgbClr val="000000"/>
                </a:solidFill>
                <a:latin typeface="黑体" panose="02010609060101010101" pitchFamily="49" charset="-122"/>
                <a:ea typeface="黑体" panose="02010609060101010101" pitchFamily="49" charset="-122"/>
              </a:rPr>
              <a:t>缺点：</a:t>
            </a:r>
          </a:p>
          <a:p>
            <a:pPr eaLnBrk="1" fontAlgn="base" hangingPunct="1">
              <a:lnSpc>
                <a:spcPct val="110000"/>
              </a:lnSpc>
              <a:spcBef>
                <a:spcPct val="0"/>
              </a:spcBef>
              <a:spcAft>
                <a:spcPct val="0"/>
              </a:spcAft>
              <a:buFont typeface="Wingdings" panose="05000000000000000000" pitchFamily="2" charset="2"/>
              <a:buChar char="Ø"/>
            </a:pPr>
            <a:r>
              <a:rPr lang="zh-CN" altLang="en-US" sz="2400">
                <a:solidFill>
                  <a:srgbClr val="000000"/>
                </a:solidFill>
                <a:latin typeface="黑体" panose="02010609060101010101" pitchFamily="49" charset="-122"/>
                <a:ea typeface="黑体" panose="02010609060101010101" pitchFamily="49" charset="-122"/>
              </a:rPr>
              <a:t>静态单一结构</a:t>
            </a:r>
          </a:p>
          <a:p>
            <a:pPr eaLnBrk="1" fontAlgn="base" hangingPunct="1">
              <a:lnSpc>
                <a:spcPct val="110000"/>
              </a:lnSpc>
              <a:spcBef>
                <a:spcPct val="0"/>
              </a:spcBef>
              <a:spcAft>
                <a:spcPct val="0"/>
              </a:spcAft>
              <a:buFont typeface="Wingdings" panose="05000000000000000000" pitchFamily="2" charset="2"/>
              <a:buChar char="Ø"/>
            </a:pPr>
            <a:r>
              <a:rPr lang="zh-CN" altLang="en-US" sz="2400">
                <a:solidFill>
                  <a:srgbClr val="000000"/>
                </a:solidFill>
                <a:latin typeface="黑体" panose="02010609060101010101" pitchFamily="49" charset="-122"/>
                <a:ea typeface="黑体" panose="02010609060101010101" pitchFamily="49" charset="-122"/>
              </a:rPr>
              <a:t>无法反应膜的功能特性的差异 </a:t>
            </a:r>
          </a:p>
        </p:txBody>
      </p:sp>
      <p:sp>
        <p:nvSpPr>
          <p:cNvPr id="3" name="文本框 2"/>
          <p:cNvSpPr txBox="1"/>
          <p:nvPr/>
        </p:nvSpPr>
        <p:spPr>
          <a:xfrm>
            <a:off x="5393690" y="410528"/>
            <a:ext cx="5080000" cy="1014730"/>
          </a:xfrm>
          <a:prstGeom prst="rect">
            <a:avLst/>
          </a:prstGeom>
        </p:spPr>
        <p:txBody>
          <a:bodyPr>
            <a:spAutoFit/>
          </a:bodyPr>
          <a:lstStyle/>
          <a:p>
            <a:pPr marL="0" indent="0"/>
            <a:r>
              <a:rPr lang="en-US" altLang="zh-CN" sz="2000" b="1" i="0" dirty="0" err="1">
                <a:solidFill>
                  <a:srgbClr val="3333FF"/>
                </a:solidFill>
                <a:latin typeface="黑体" panose="02010609060101010101" pitchFamily="49" charset="-122"/>
                <a:ea typeface="黑体" panose="02010609060101010101" pitchFamily="49" charset="-122"/>
                <a:cs typeface="黑体" panose="02010609060101010101" pitchFamily="49" charset="-122"/>
              </a:rPr>
              <a:t>Davson-Danielli</a:t>
            </a:r>
            <a:r>
              <a:rPr lang="zh-CN" altLang="en-US" sz="2000" b="1" i="0" dirty="0">
                <a:solidFill>
                  <a:srgbClr val="3333FF"/>
                </a:solidFill>
                <a:latin typeface="黑体" panose="02010609060101010101" pitchFamily="49" charset="-122"/>
                <a:ea typeface="黑体" panose="02010609060101010101" pitchFamily="49" charset="-122"/>
                <a:cs typeface="黑体" panose="02010609060101010101" pitchFamily="49" charset="-122"/>
              </a:rPr>
              <a:t>模型（</a:t>
            </a:r>
            <a:r>
              <a:rPr lang="en-US" altLang="zh-CN" sz="2000" b="1" i="0" dirty="0">
                <a:solidFill>
                  <a:srgbClr val="3333FF"/>
                </a:solidFill>
                <a:latin typeface="黑体" panose="02010609060101010101" pitchFamily="49" charset="-122"/>
                <a:ea typeface="黑体" panose="02010609060101010101" pitchFamily="49" charset="-122"/>
                <a:cs typeface="黑体" panose="02010609060101010101" pitchFamily="49" charset="-122"/>
              </a:rPr>
              <a:t>1954</a:t>
            </a:r>
            <a:r>
              <a:rPr lang="zh-CN" altLang="en-US" sz="2000" b="1" i="0" dirty="0">
                <a:solidFill>
                  <a:srgbClr val="3333FF"/>
                </a:solidFill>
                <a:latin typeface="黑体" panose="02010609060101010101" pitchFamily="49" charset="-122"/>
                <a:ea typeface="黑体" panose="02010609060101010101" pitchFamily="49" charset="-122"/>
                <a:cs typeface="黑体" panose="02010609060101010101" pitchFamily="49" charset="-122"/>
              </a:rPr>
              <a:t>年修正版）</a:t>
            </a:r>
            <a:r>
              <a:rPr lang="zh-CN" altLang="en-US" sz="2000" b="0" i="0" dirty="0">
                <a:solidFill>
                  <a:srgbClr val="2A2B2E"/>
                </a:solidFill>
                <a:latin typeface="黑体" panose="02010609060101010101" pitchFamily="49" charset="-122"/>
                <a:ea typeface="黑体" panose="02010609060101010101" pitchFamily="49" charset="-122"/>
                <a:cs typeface="黑体" panose="02010609060101010101" pitchFamily="49" charset="-122"/>
              </a:rPr>
              <a:t>：显示脂质双分子层，其表面由单分子蛋白质层排列，通过膜延伸形成蛋白质排列的孔隙。</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wipe(up)">
                                      <p:cBhvr>
                                        <p:cTn id="7" dur="500"/>
                                        <p:tgtEl>
                                          <p:spTgt spid="2969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9702"/>
                                        </p:tgtEl>
                                        <p:attrNameLst>
                                          <p:attrName>style.visibility</p:attrName>
                                        </p:attrNameLst>
                                      </p:cBhvr>
                                      <p:to>
                                        <p:strVal val="visible"/>
                                      </p:to>
                                    </p:set>
                                    <p:animEffect transition="in" filter="box(out)">
                                      <p:cBhvr>
                                        <p:cTn id="12" dur="500"/>
                                        <p:tgtEl>
                                          <p:spTgt spid="29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utoUpdateAnimBg="0"/>
      <p:bldP spid="29702"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custDataLst>
              <p:tags r:id="rId2"/>
            </p:custDataLst>
          </p:nvPr>
        </p:nvSpPr>
        <p:spPr bwMode="auto">
          <a:xfrm>
            <a:off x="612775" y="368300"/>
            <a:ext cx="73437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buFont typeface="Arial" panose="020B0604020202020204" pitchFamily="34" charset="0"/>
              <a:buNone/>
            </a:pPr>
            <a:r>
              <a:rPr lang="zh-CN" altLang="en-US" sz="2400" b="1">
                <a:solidFill>
                  <a:srgbClr val="3333FF"/>
                </a:solidFill>
                <a:latin typeface="黑体" panose="02010609060101010101" pitchFamily="49" charset="-122"/>
                <a:ea typeface="黑体" panose="02010609060101010101" pitchFamily="49" charset="-122"/>
              </a:rPr>
              <a:t>（二） 液态镶嵌模型 </a:t>
            </a:r>
            <a:r>
              <a:rPr lang="en-US" altLang="zh-CN" sz="2400" b="1">
                <a:solidFill>
                  <a:srgbClr val="3333FF"/>
                </a:solidFill>
                <a:latin typeface="黑体" panose="02010609060101010101" pitchFamily="49" charset="-122"/>
                <a:ea typeface="黑体" panose="02010609060101010101" pitchFamily="49" charset="-122"/>
              </a:rPr>
              <a:t>fluid mosaic model</a:t>
            </a:r>
            <a:r>
              <a:rPr lang="zh-CN" altLang="en-US" sz="2400" b="1">
                <a:solidFill>
                  <a:srgbClr val="3333FF"/>
                </a:solidFill>
                <a:latin typeface="黑体" panose="02010609060101010101" pitchFamily="49" charset="-122"/>
                <a:ea typeface="黑体" panose="02010609060101010101" pitchFamily="49" charset="-122"/>
              </a:rPr>
              <a:t>（掌握）</a:t>
            </a:r>
            <a:r>
              <a:rPr lang="en-US" altLang="zh-CN" sz="2400" b="1">
                <a:solidFill>
                  <a:srgbClr val="3333FF"/>
                </a:solidFill>
                <a:latin typeface="黑体" panose="02010609060101010101" pitchFamily="49" charset="-122"/>
                <a:ea typeface="黑体" panose="02010609060101010101" pitchFamily="49" charset="-122"/>
              </a:rPr>
              <a:t> </a:t>
            </a:r>
            <a:r>
              <a:rPr lang="en-US" altLang="zh-CN" sz="2400">
                <a:solidFill>
                  <a:srgbClr val="000000"/>
                </a:solidFill>
                <a:latin typeface="黑体" panose="02010609060101010101" pitchFamily="49" charset="-122"/>
                <a:ea typeface="黑体" panose="02010609060101010101" pitchFamily="49" charset="-122"/>
              </a:rPr>
              <a:t> </a:t>
            </a:r>
          </a:p>
        </p:txBody>
      </p:sp>
      <p:pic>
        <p:nvPicPr>
          <p:cNvPr id="27651" name="Picture 3" descr="membrane"/>
          <p:cNvPicPr>
            <a:picLocks noChangeAspect="1" noChangeArrowheads="1"/>
          </p:cNvPicPr>
          <p:nvPr>
            <p:custDataLst>
              <p:tags r:id="rId3"/>
            </p:custDataLst>
          </p:nvPr>
        </p:nvPicPr>
        <p:blipFill>
          <a:blip r:embed="rId8">
            <a:extLst>
              <a:ext uri="{28A0092B-C50C-407E-A947-70E740481C1C}">
                <a14:useLocalDpi xmlns:a14="http://schemas.microsoft.com/office/drawing/2010/main" val="0"/>
              </a:ext>
            </a:extLst>
          </a:blip>
          <a:srcRect/>
          <a:stretch>
            <a:fillRect/>
          </a:stretch>
        </p:blipFill>
        <p:spPr bwMode="auto">
          <a:xfrm>
            <a:off x="566738" y="1179513"/>
            <a:ext cx="289877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Rectangle 4"/>
          <p:cNvSpPr>
            <a:spLocks noChangeArrowheads="1"/>
          </p:cNvSpPr>
          <p:nvPr>
            <p:custDataLst>
              <p:tags r:id="rId4"/>
            </p:custDataLst>
          </p:nvPr>
        </p:nvSpPr>
        <p:spPr bwMode="auto">
          <a:xfrm>
            <a:off x="3941763" y="1182688"/>
            <a:ext cx="4319587"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buFont typeface="Wingdings" panose="05000000000000000000" pitchFamily="2" charset="2"/>
              <a:buNone/>
            </a:pPr>
            <a:r>
              <a:rPr lang="zh-CN" altLang="en-US" sz="2400" dirty="0">
                <a:solidFill>
                  <a:srgbClr val="000000"/>
                </a:solidFill>
                <a:latin typeface="黑体" panose="02010609060101010101" pitchFamily="49" charset="-122"/>
                <a:ea typeface="黑体" panose="02010609060101010101" pitchFamily="49" charset="-122"/>
              </a:rPr>
              <a:t>观点：</a:t>
            </a:r>
          </a:p>
          <a:p>
            <a:pPr fontAlgn="base">
              <a:spcBef>
                <a:spcPct val="0"/>
              </a:spcBef>
              <a:spcAft>
                <a:spcPct val="0"/>
              </a:spcAft>
              <a:buFont typeface="Wingdings" panose="05000000000000000000" pitchFamily="2" charset="2"/>
              <a:buNone/>
            </a:pPr>
            <a:r>
              <a:rPr lang="zh-CN" altLang="en-US" sz="2400" dirty="0" smtClean="0">
                <a:solidFill>
                  <a:srgbClr val="000000"/>
                </a:solidFill>
                <a:latin typeface="黑体" panose="02010609060101010101" pitchFamily="49" charset="-122"/>
                <a:ea typeface="黑体" panose="02010609060101010101" pitchFamily="49" charset="-122"/>
              </a:rPr>
              <a:t>1</a:t>
            </a:r>
            <a:r>
              <a:rPr lang="en-US" altLang="zh-CN" sz="2400" dirty="0" smtClean="0">
                <a:solidFill>
                  <a:srgbClr val="000000"/>
                </a:solidFill>
                <a:latin typeface="黑体" panose="02010609060101010101" pitchFamily="49" charset="-122"/>
                <a:ea typeface="黑体" panose="02010609060101010101" pitchFamily="49" charset="-122"/>
              </a:rPr>
              <a:t>. </a:t>
            </a:r>
            <a:r>
              <a:rPr lang="zh-CN" altLang="en-US" sz="2400" dirty="0" smtClean="0">
                <a:solidFill>
                  <a:srgbClr val="000000"/>
                </a:solidFill>
                <a:latin typeface="黑体" panose="02010609060101010101" pitchFamily="49" charset="-122"/>
                <a:ea typeface="黑体" panose="02010609060101010101" pitchFamily="49" charset="-122"/>
              </a:rPr>
              <a:t>流动</a:t>
            </a:r>
            <a:r>
              <a:rPr lang="zh-CN" altLang="en-US" sz="2400" dirty="0">
                <a:solidFill>
                  <a:srgbClr val="000000"/>
                </a:solidFill>
                <a:latin typeface="黑体" panose="02010609060101010101" pitchFamily="49" charset="-122"/>
                <a:ea typeface="黑体" panose="02010609060101010101" pitchFamily="49" charset="-122"/>
              </a:rPr>
              <a:t>的脂双层构成膜的连续主体；</a:t>
            </a:r>
          </a:p>
          <a:p>
            <a:pPr fontAlgn="base">
              <a:spcBef>
                <a:spcPct val="0"/>
              </a:spcBef>
              <a:spcAft>
                <a:spcPct val="0"/>
              </a:spcAft>
              <a:buFont typeface="Wingdings" panose="05000000000000000000" pitchFamily="2" charset="2"/>
              <a:buNone/>
            </a:pPr>
            <a:r>
              <a:rPr lang="zh-CN" altLang="en-US" sz="2400" dirty="0">
                <a:solidFill>
                  <a:srgbClr val="000000"/>
                </a:solidFill>
                <a:latin typeface="黑体" panose="02010609060101010101" pitchFamily="49" charset="-122"/>
                <a:ea typeface="黑体" panose="02010609060101010101" pitchFamily="49" charset="-122"/>
              </a:rPr>
              <a:t>     </a:t>
            </a:r>
            <a:r>
              <a:rPr lang="zh-CN" altLang="en-US" sz="2400" dirty="0">
                <a:solidFill>
                  <a:srgbClr val="0000FF"/>
                </a:solidFill>
                <a:latin typeface="黑体" panose="02010609060101010101" pitchFamily="49" charset="-122"/>
                <a:ea typeface="黑体" panose="02010609060101010101" pitchFamily="49" charset="-122"/>
              </a:rPr>
              <a:t>流动性</a:t>
            </a:r>
            <a:r>
              <a:rPr lang="zh-CN" altLang="en-US" sz="2400" dirty="0">
                <a:solidFill>
                  <a:srgbClr val="000000"/>
                </a:solidFill>
                <a:latin typeface="黑体" panose="02010609060101010101" pitchFamily="49" charset="-122"/>
                <a:ea typeface="黑体" panose="02010609060101010101" pitchFamily="49" charset="-122"/>
              </a:rPr>
              <a:t>,有序性</a:t>
            </a:r>
          </a:p>
          <a:p>
            <a:pPr fontAlgn="base">
              <a:spcBef>
                <a:spcPct val="0"/>
              </a:spcBef>
              <a:spcAft>
                <a:spcPct val="0"/>
              </a:spcAft>
              <a:buFont typeface="Wingdings" panose="05000000000000000000" pitchFamily="2" charset="2"/>
              <a:buNone/>
            </a:pPr>
            <a:r>
              <a:rPr lang="zh-CN" altLang="en-US" sz="2400" dirty="0" smtClean="0">
                <a:solidFill>
                  <a:srgbClr val="000000"/>
                </a:solidFill>
                <a:latin typeface="黑体" panose="02010609060101010101" pitchFamily="49" charset="-122"/>
                <a:ea typeface="黑体" panose="02010609060101010101" pitchFamily="49" charset="-122"/>
              </a:rPr>
              <a:t>2</a:t>
            </a:r>
            <a:r>
              <a:rPr lang="en-US" altLang="zh-CN" sz="2400" dirty="0" smtClean="0">
                <a:solidFill>
                  <a:srgbClr val="000000"/>
                </a:solidFill>
                <a:latin typeface="黑体" panose="02010609060101010101" pitchFamily="49" charset="-122"/>
                <a:ea typeface="黑体" panose="02010609060101010101" pitchFamily="49" charset="-122"/>
              </a:rPr>
              <a:t>. </a:t>
            </a:r>
            <a:r>
              <a:rPr lang="zh-CN" altLang="en-US" sz="2400" dirty="0" smtClean="0">
                <a:solidFill>
                  <a:srgbClr val="000000"/>
                </a:solidFill>
                <a:latin typeface="黑体" panose="02010609060101010101" pitchFamily="49" charset="-122"/>
                <a:ea typeface="黑体" panose="02010609060101010101" pitchFamily="49" charset="-122"/>
              </a:rPr>
              <a:t>球状蛋白质</a:t>
            </a:r>
            <a:r>
              <a:rPr lang="zh-CN" altLang="en-US" sz="2400" dirty="0">
                <a:solidFill>
                  <a:srgbClr val="000000"/>
                </a:solidFill>
                <a:latin typeface="黑体" panose="02010609060101010101" pitchFamily="49" charset="-122"/>
                <a:ea typeface="黑体" panose="02010609060101010101" pitchFamily="49" charset="-122"/>
              </a:rPr>
              <a:t>镶嵌在脂双层中；</a:t>
            </a:r>
          </a:p>
          <a:p>
            <a:pPr fontAlgn="base">
              <a:spcBef>
                <a:spcPct val="0"/>
              </a:spcBef>
              <a:spcAft>
                <a:spcPct val="0"/>
              </a:spcAft>
              <a:buFont typeface="Wingdings" panose="05000000000000000000" pitchFamily="2" charset="2"/>
              <a:buNone/>
            </a:pPr>
            <a:r>
              <a:rPr lang="zh-CN" altLang="en-US" sz="2400" dirty="0">
                <a:solidFill>
                  <a:srgbClr val="000000"/>
                </a:solidFill>
                <a:latin typeface="黑体" panose="02010609060101010101" pitchFamily="49" charset="-122"/>
                <a:ea typeface="黑体" panose="02010609060101010101" pitchFamily="49" charset="-122"/>
              </a:rPr>
              <a:t>     </a:t>
            </a:r>
            <a:r>
              <a:rPr lang="zh-CN" altLang="en-US" sz="2400" dirty="0">
                <a:solidFill>
                  <a:srgbClr val="0000FF"/>
                </a:solidFill>
                <a:latin typeface="黑体" panose="02010609060101010101" pitchFamily="49" charset="-122"/>
                <a:ea typeface="黑体" panose="02010609060101010101" pitchFamily="49" charset="-122"/>
              </a:rPr>
              <a:t>分布不对称性</a:t>
            </a:r>
          </a:p>
        </p:txBody>
      </p:sp>
      <p:sp>
        <p:nvSpPr>
          <p:cNvPr id="32773" name="Text Box 5"/>
          <p:cNvSpPr txBox="1">
            <a:spLocks noChangeArrowheads="1"/>
          </p:cNvSpPr>
          <p:nvPr>
            <p:custDataLst>
              <p:tags r:id="rId5"/>
            </p:custDataLst>
          </p:nvPr>
        </p:nvSpPr>
        <p:spPr bwMode="auto">
          <a:xfrm>
            <a:off x="3698875" y="4194175"/>
            <a:ext cx="51038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None/>
            </a:pPr>
            <a:r>
              <a:rPr lang="zh-CN" altLang="en-US" sz="2400">
                <a:solidFill>
                  <a:srgbClr val="000000"/>
                </a:solidFill>
                <a:latin typeface="黑体" panose="02010609060101010101" pitchFamily="49" charset="-122"/>
                <a:ea typeface="黑体" panose="02010609060101010101" pitchFamily="49" charset="-122"/>
              </a:rPr>
              <a:t>缺陷：</a:t>
            </a:r>
          </a:p>
          <a:p>
            <a:pPr eaLnBrk="1" fontAlgn="base" hangingPunct="1">
              <a:spcBef>
                <a:spcPct val="0"/>
              </a:spcBef>
              <a:spcAft>
                <a:spcPct val="0"/>
              </a:spcAft>
              <a:buFont typeface="Wingdings" panose="05000000000000000000" pitchFamily="2" charset="2"/>
              <a:buChar char="Ø"/>
            </a:pPr>
            <a:r>
              <a:rPr lang="zh-CN" altLang="en-US" sz="2400">
                <a:solidFill>
                  <a:srgbClr val="000000"/>
                </a:solidFill>
                <a:latin typeface="黑体" panose="02010609060101010101" pitchFamily="49" charset="-122"/>
                <a:ea typeface="黑体" panose="02010609060101010101" pitchFamily="49" charset="-122"/>
              </a:rPr>
              <a:t>忽视蛋白质对脂类流动性的控制；</a:t>
            </a:r>
          </a:p>
          <a:p>
            <a:pPr eaLnBrk="1" fontAlgn="base" hangingPunct="1">
              <a:spcBef>
                <a:spcPct val="0"/>
              </a:spcBef>
              <a:spcAft>
                <a:spcPct val="0"/>
              </a:spcAft>
              <a:buFont typeface="Wingdings" panose="05000000000000000000" pitchFamily="2" charset="2"/>
              <a:buChar char="Ø"/>
            </a:pPr>
            <a:r>
              <a:rPr lang="zh-CN" altLang="en-US" sz="2400">
                <a:solidFill>
                  <a:srgbClr val="000000"/>
                </a:solidFill>
                <a:latin typeface="黑体" panose="02010609060101010101" pitchFamily="49" charset="-122"/>
                <a:ea typeface="黑体" panose="02010609060101010101" pitchFamily="49" charset="-122"/>
              </a:rPr>
              <a:t>忽视膜各部分流动性的不均一性。</a:t>
            </a:r>
          </a:p>
        </p:txBody>
      </p:sp>
      <p:pic>
        <p:nvPicPr>
          <p:cNvPr id="32774" name="Picture 6" descr="Fluidmem"/>
          <p:cNvPicPr>
            <a:picLocks noChangeAspect="1" noChangeArrowheads="1"/>
          </p:cNvPicPr>
          <p:nvPr>
            <p:custDataLst>
              <p:tags r:id="rId6"/>
            </p:custDataLst>
          </p:nvPr>
        </p:nvPicPr>
        <p:blipFill>
          <a:blip r:embed="rId9">
            <a:extLst>
              <a:ext uri="{28A0092B-C50C-407E-A947-70E740481C1C}">
                <a14:useLocalDpi xmlns:a14="http://schemas.microsoft.com/office/drawing/2010/main" val="0"/>
              </a:ext>
            </a:extLst>
          </a:blip>
          <a:srcRect/>
          <a:stretch>
            <a:fillRect/>
          </a:stretch>
        </p:blipFill>
        <p:spPr bwMode="auto">
          <a:xfrm>
            <a:off x="612775" y="3932238"/>
            <a:ext cx="3097213"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6550025" y="910272"/>
            <a:ext cx="5080000" cy="706755"/>
          </a:xfrm>
          <a:prstGeom prst="rect">
            <a:avLst/>
          </a:prstGeom>
        </p:spPr>
        <p:txBody>
          <a:bodyPr>
            <a:spAutoFit/>
          </a:bodyPr>
          <a:lstStyle/>
          <a:p>
            <a:pPr marL="0" indent="0"/>
            <a:r>
              <a:rPr lang="zh-CN" altLang="en-US" sz="2000" b="0" i="0">
                <a:solidFill>
                  <a:srgbClr val="3333FF"/>
                </a:solidFill>
                <a:latin typeface="黑体" panose="02010609060101010101" pitchFamily="49" charset="-122"/>
                <a:ea typeface="黑体" panose="02010609060101010101" pitchFamily="49" charset="-122"/>
                <a:cs typeface="黑体" panose="02010609060101010101" pitchFamily="49" charset="-122"/>
              </a:rPr>
              <a:t>Singer和Nicolson：</a:t>
            </a:r>
            <a:r>
              <a:rPr lang="zh-CN" altLang="en-US" sz="2000">
                <a:solidFill>
                  <a:srgbClr val="3333FF"/>
                </a:solidFill>
                <a:latin typeface="黑体" panose="02010609060101010101" pitchFamily="49" charset="-122"/>
                <a:ea typeface="黑体" panose="02010609060101010101" pitchFamily="49" charset="-122"/>
                <a:cs typeface="黑体" panose="02010609060101010101" pitchFamily="49" charset="-122"/>
                <a:sym typeface="+mn-ea"/>
              </a:rPr>
              <a:t>膜结构的流体镶嵌模型（</a:t>
            </a:r>
            <a:r>
              <a:rPr lang="zh-CN" altLang="en-US" sz="2000" b="0" i="0">
                <a:solidFill>
                  <a:srgbClr val="3333FF"/>
                </a:solidFill>
                <a:latin typeface="黑体" panose="02010609060101010101" pitchFamily="49" charset="-122"/>
                <a:ea typeface="黑体" panose="02010609060101010101" pitchFamily="49" charset="-122"/>
                <a:cs typeface="黑体" panose="02010609060101010101" pitchFamily="49" charset="-122"/>
              </a:rPr>
              <a:t>1972年）</a:t>
            </a:r>
            <a:r>
              <a:rPr lang="zh-CN" altLang="en-US" sz="2000" b="0" i="0">
                <a:solidFill>
                  <a:srgbClr val="2A2B2E"/>
                </a:solidFill>
                <a:latin typeface="黑体" panose="02010609060101010101" pitchFamily="49" charset="-122"/>
                <a:ea typeface="黑体" panose="02010609060101010101" pitchFamily="49" charset="-122"/>
                <a:cs typeface="黑体" panose="02010609060101010101" pitchFamily="49" charset="-122"/>
              </a:rPr>
              <a:t>：蛋白质穿透脂质双分子层</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772"/>
                                        </p:tgtEl>
                                        <p:attrNameLst>
                                          <p:attrName>style.visibility</p:attrName>
                                        </p:attrNameLst>
                                      </p:cBhvr>
                                      <p:to>
                                        <p:strVal val="visible"/>
                                      </p:to>
                                    </p:set>
                                    <p:animEffect transition="in" filter="wipe(up)">
                                      <p:cBhvr>
                                        <p:cTn id="7" dur="500"/>
                                        <p:tgtEl>
                                          <p:spTgt spid="3277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277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 presetClass="entr" presetSubtype="32" fill="hold" grpId="0" nodeType="clickEffect">
                                  <p:stCondLst>
                                    <p:cond delay="0"/>
                                  </p:stCondLst>
                                  <p:childTnLst>
                                    <p:set>
                                      <p:cBhvr>
                                        <p:cTn id="15" dur="1" fill="hold">
                                          <p:stCondLst>
                                            <p:cond delay="0"/>
                                          </p:stCondLst>
                                        </p:cTn>
                                        <p:tgtEl>
                                          <p:spTgt spid="32773"/>
                                        </p:tgtEl>
                                        <p:attrNameLst>
                                          <p:attrName>style.visibility</p:attrName>
                                        </p:attrNameLst>
                                      </p:cBhvr>
                                      <p:to>
                                        <p:strVal val="visible"/>
                                      </p:to>
                                    </p:set>
                                    <p:animEffect transition="in" filter="box(out)">
                                      <p:cBhvr>
                                        <p:cTn id="16" dur="500"/>
                                        <p:tgtEl>
                                          <p:spTgt spid="32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utoUpdateAnimBg="0"/>
      <p:bldP spid="32773"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custDataLst>
              <p:tags r:id="rId2"/>
            </p:custDataLst>
          </p:nvPr>
        </p:nvSpPr>
        <p:spPr bwMode="auto">
          <a:xfrm>
            <a:off x="251143" y="260985"/>
            <a:ext cx="7793037" cy="6048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pPr algn="l" eaLnBrk="1" hangingPunct="1"/>
            <a:r>
              <a:rPr lang="zh-CN" altLang="en-US" sz="2800" b="1" smtClean="0">
                <a:solidFill>
                  <a:srgbClr val="0000FF"/>
                </a:solidFill>
                <a:latin typeface="黑体" panose="02010609060101010101" pitchFamily="49" charset="-122"/>
                <a:ea typeface="黑体" panose="02010609060101010101" pitchFamily="49" charset="-122"/>
              </a:rPr>
              <a:t>（三）</a:t>
            </a:r>
            <a:r>
              <a:rPr lang="zh-CN" altLang="en-US" sz="2800" b="1" smtClean="0">
                <a:solidFill>
                  <a:srgbClr val="C00000"/>
                </a:solidFill>
                <a:latin typeface="黑体" panose="02010609060101010101" pitchFamily="49" charset="-122"/>
                <a:ea typeface="黑体" panose="02010609060101010101" pitchFamily="49" charset="-122"/>
              </a:rPr>
              <a:t>脂筏 </a:t>
            </a:r>
            <a:r>
              <a:rPr lang="en-US" altLang="zh-CN" sz="2800" b="1" smtClean="0">
                <a:solidFill>
                  <a:srgbClr val="C00000"/>
                </a:solidFill>
                <a:latin typeface="黑体" panose="02010609060101010101" pitchFamily="49" charset="-122"/>
                <a:ea typeface="黑体" panose="02010609060101010101" pitchFamily="49" charset="-122"/>
              </a:rPr>
              <a:t>(lipid raft)</a:t>
            </a:r>
            <a:r>
              <a:rPr lang="zh-CN" altLang="en-US" sz="2800" b="1" smtClean="0">
                <a:solidFill>
                  <a:srgbClr val="C00000"/>
                </a:solidFill>
                <a:latin typeface="黑体" panose="02010609060101010101" pitchFamily="49" charset="-122"/>
                <a:ea typeface="黑体" panose="02010609060101010101" pitchFamily="49" charset="-122"/>
              </a:rPr>
              <a:t>（掌握）</a:t>
            </a:r>
          </a:p>
        </p:txBody>
      </p:sp>
      <p:grpSp>
        <p:nvGrpSpPr>
          <p:cNvPr id="29699" name="组合 1"/>
          <p:cNvGrpSpPr/>
          <p:nvPr/>
        </p:nvGrpSpPr>
        <p:grpSpPr bwMode="auto">
          <a:xfrm>
            <a:off x="5813108" y="520383"/>
            <a:ext cx="4657725" cy="2952750"/>
            <a:chOff x="1260475" y="1628775"/>
            <a:chExt cx="6624638" cy="4310633"/>
          </a:xfrm>
        </p:grpSpPr>
        <p:pic>
          <p:nvPicPr>
            <p:cNvPr id="29703" name="Picture 3" descr="lipid raft"/>
            <p:cNvPicPr>
              <a:picLocks noChangeAspect="1" noChangeArrowheads="1"/>
            </p:cNvPicPr>
            <p:nvPr>
              <p:custDataLst>
                <p:tags r:id="rId7"/>
              </p:custDataLst>
            </p:nvPr>
          </p:nvPicPr>
          <p:blipFill>
            <a:blip r:embed="rId14">
              <a:extLst>
                <a:ext uri="{28A0092B-C50C-407E-A947-70E740481C1C}">
                  <a14:useLocalDpi xmlns:a14="http://schemas.microsoft.com/office/drawing/2010/main" val="0"/>
                </a:ext>
              </a:extLst>
            </a:blip>
            <a:srcRect/>
            <a:stretch>
              <a:fillRect/>
            </a:stretch>
          </p:blipFill>
          <p:spPr bwMode="auto">
            <a:xfrm>
              <a:off x="1476375" y="2133600"/>
              <a:ext cx="6264275"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4" name="Text Box 4"/>
            <p:cNvSpPr txBox="1">
              <a:spLocks noChangeArrowheads="1"/>
            </p:cNvSpPr>
            <p:nvPr>
              <p:custDataLst>
                <p:tags r:id="rId8"/>
              </p:custDataLst>
            </p:nvPr>
          </p:nvSpPr>
          <p:spPr bwMode="auto">
            <a:xfrm>
              <a:off x="4301982" y="1741396"/>
              <a:ext cx="775057" cy="4942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1600" b="1">
                  <a:solidFill>
                    <a:srgbClr val="000000"/>
                  </a:solidFill>
                  <a:latin typeface="黑体" panose="02010609060101010101" pitchFamily="49" charset="-122"/>
                  <a:ea typeface="黑体" panose="02010609060101010101" pitchFamily="49" charset="-122"/>
                </a:rPr>
                <a:t>脂筏</a:t>
              </a:r>
            </a:p>
          </p:txBody>
        </p:sp>
        <p:sp>
          <p:nvSpPr>
            <p:cNvPr id="29705" name="Text Box 5"/>
            <p:cNvSpPr txBox="1">
              <a:spLocks noChangeArrowheads="1"/>
            </p:cNvSpPr>
            <p:nvPr>
              <p:custDataLst>
                <p:tags r:id="rId9"/>
              </p:custDataLst>
            </p:nvPr>
          </p:nvSpPr>
          <p:spPr bwMode="auto">
            <a:xfrm>
              <a:off x="1260475" y="5445126"/>
              <a:ext cx="1042964" cy="494282"/>
            </a:xfrm>
            <a:prstGeom prst="rect">
              <a:avLst/>
            </a:prstGeom>
            <a:solidFill>
              <a:schemeClr val="bg1"/>
            </a:solidFill>
            <a:ln w="9525">
              <a:solidFill>
                <a:srgbClr val="FFFFFF"/>
              </a:solidFill>
              <a:miter lim="800000"/>
            </a:ln>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1600" b="1">
                  <a:solidFill>
                    <a:srgbClr val="000000"/>
                  </a:solidFill>
                  <a:latin typeface="黑体" panose="02010609060101010101" pitchFamily="49" charset="-122"/>
                  <a:ea typeface="黑体" panose="02010609060101010101" pitchFamily="49" charset="-122"/>
                </a:rPr>
                <a:t>胆固醇</a:t>
              </a:r>
            </a:p>
          </p:txBody>
        </p:sp>
        <p:sp>
          <p:nvSpPr>
            <p:cNvPr id="29706" name="Line 6"/>
            <p:cNvSpPr>
              <a:spLocks noChangeShapeType="1"/>
            </p:cNvSpPr>
            <p:nvPr>
              <p:custDataLst>
                <p:tags r:id="rId10"/>
              </p:custDataLst>
            </p:nvPr>
          </p:nvSpPr>
          <p:spPr bwMode="auto">
            <a:xfrm flipH="1">
              <a:off x="2124075" y="4365625"/>
              <a:ext cx="647700" cy="10795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29707" name="Text Box 7"/>
            <p:cNvSpPr txBox="1">
              <a:spLocks noChangeArrowheads="1"/>
            </p:cNvSpPr>
            <p:nvPr>
              <p:custDataLst>
                <p:tags r:id="rId11"/>
              </p:custDataLst>
            </p:nvPr>
          </p:nvSpPr>
          <p:spPr bwMode="auto">
            <a:xfrm>
              <a:off x="6300788" y="1628775"/>
              <a:ext cx="1584325" cy="494282"/>
            </a:xfrm>
            <a:prstGeom prst="rect">
              <a:avLst/>
            </a:prstGeom>
            <a:solidFill>
              <a:schemeClr val="bg1"/>
            </a:solidFill>
            <a:ln w="9525">
              <a:solidFill>
                <a:srgbClr val="FFFFFF"/>
              </a:solidFill>
              <a:miter lim="800000"/>
            </a:ln>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1600" b="1">
                  <a:solidFill>
                    <a:srgbClr val="000000"/>
                  </a:solidFill>
                  <a:latin typeface="黑体" panose="02010609060101010101" pitchFamily="49" charset="-122"/>
                  <a:ea typeface="黑体" panose="02010609060101010101" pitchFamily="49" charset="-122"/>
                </a:rPr>
                <a:t>鞘糖脂</a:t>
              </a:r>
            </a:p>
          </p:txBody>
        </p:sp>
        <p:sp>
          <p:nvSpPr>
            <p:cNvPr id="29708" name="Line 8"/>
            <p:cNvSpPr>
              <a:spLocks noChangeShapeType="1"/>
            </p:cNvSpPr>
            <p:nvPr>
              <p:custDataLst>
                <p:tags r:id="rId12"/>
              </p:custDataLst>
            </p:nvPr>
          </p:nvSpPr>
          <p:spPr bwMode="auto">
            <a:xfrm flipH="1">
              <a:off x="6084888" y="1917700"/>
              <a:ext cx="287337" cy="10795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spAutoFit/>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grpSp>
      <p:sp>
        <p:nvSpPr>
          <p:cNvPr id="29700" name="TextBox 3"/>
          <p:cNvSpPr txBox="1">
            <a:spLocks noChangeArrowheads="1"/>
          </p:cNvSpPr>
          <p:nvPr>
            <p:custDataLst>
              <p:tags r:id="rId3"/>
            </p:custDataLst>
          </p:nvPr>
        </p:nvSpPr>
        <p:spPr bwMode="auto">
          <a:xfrm>
            <a:off x="7805738" y="3244533"/>
            <a:ext cx="1800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a:solidFill>
                  <a:srgbClr val="000000"/>
                </a:solidFill>
                <a:latin typeface="黑体" panose="02010609060101010101" pitchFamily="49" charset="-122"/>
                <a:ea typeface="黑体" panose="02010609060101010101" pitchFamily="49" charset="-122"/>
              </a:rPr>
              <a:t>脂筏结构示意图</a:t>
            </a:r>
          </a:p>
        </p:txBody>
      </p:sp>
      <p:sp>
        <p:nvSpPr>
          <p:cNvPr id="29702" name="TextBox 5"/>
          <p:cNvSpPr txBox="1">
            <a:spLocks noChangeArrowheads="1"/>
          </p:cNvSpPr>
          <p:nvPr>
            <p:custDataLst>
              <p:tags r:id="rId4"/>
            </p:custDataLst>
          </p:nvPr>
        </p:nvSpPr>
        <p:spPr bwMode="auto">
          <a:xfrm>
            <a:off x="148590" y="4456430"/>
            <a:ext cx="3589020" cy="1420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20000"/>
              </a:lnSpc>
              <a:spcBef>
                <a:spcPct val="0"/>
              </a:spcBef>
              <a:spcAft>
                <a:spcPct val="0"/>
              </a:spcAft>
              <a:buFont typeface="Arial" panose="020B0604020202020204" pitchFamily="34" charset="0"/>
              <a:buNone/>
            </a:pPr>
            <a:r>
              <a:rPr lang="zh-CN" altLang="en-US" sz="2400">
                <a:solidFill>
                  <a:srgbClr val="000000"/>
                </a:solidFill>
                <a:latin typeface="黑体" panose="02010609060101010101" pitchFamily="49" charset="-122"/>
                <a:ea typeface="黑体" panose="02010609060101010101" pitchFamily="49" charset="-122"/>
              </a:rPr>
              <a:t>功能：</a:t>
            </a:r>
            <a:endParaRPr lang="en-US" altLang="zh-CN" sz="2400">
              <a:solidFill>
                <a:srgbClr val="000000"/>
              </a:solidFill>
              <a:latin typeface="黑体" panose="02010609060101010101" pitchFamily="49" charset="-122"/>
              <a:ea typeface="黑体" panose="02010609060101010101" pitchFamily="49" charset="-122"/>
            </a:endParaRPr>
          </a:p>
          <a:p>
            <a:pPr eaLnBrk="1" fontAlgn="base" hangingPunct="1">
              <a:lnSpc>
                <a:spcPct val="120000"/>
              </a:lnSpc>
              <a:spcBef>
                <a:spcPct val="0"/>
              </a:spcBef>
              <a:spcAft>
                <a:spcPct val="0"/>
              </a:spcAft>
              <a:buFont typeface="Arial" panose="020B0604020202020204" pitchFamily="34" charset="0"/>
              <a:buNone/>
            </a:pPr>
            <a:r>
              <a:rPr lang="zh-CN" altLang="en-US" sz="2400">
                <a:solidFill>
                  <a:srgbClr val="000000"/>
                </a:solidFill>
                <a:latin typeface="黑体" panose="02010609060101010101" pitchFamily="49" charset="-122"/>
                <a:ea typeface="黑体" panose="02010609060101010101" pitchFamily="49" charset="-122"/>
              </a:rPr>
              <a:t>与膜的信号转导、蛋白质分选有密切关系</a:t>
            </a:r>
          </a:p>
        </p:txBody>
      </p:sp>
      <p:sp>
        <p:nvSpPr>
          <p:cNvPr id="29701" name="TextBox 4"/>
          <p:cNvSpPr txBox="1">
            <a:spLocks noChangeArrowheads="1"/>
          </p:cNvSpPr>
          <p:nvPr>
            <p:custDataLst>
              <p:tags r:id="rId5"/>
            </p:custDataLst>
          </p:nvPr>
        </p:nvSpPr>
        <p:spPr bwMode="auto">
          <a:xfrm>
            <a:off x="107315" y="762000"/>
            <a:ext cx="3057525"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20000"/>
              </a:lnSpc>
              <a:spcBef>
                <a:spcPct val="0"/>
              </a:spcBef>
              <a:spcAft>
                <a:spcPct val="0"/>
              </a:spcAft>
              <a:buFont typeface="Arial" panose="020B0604020202020204" pitchFamily="34" charset="0"/>
              <a:buNone/>
            </a:pPr>
            <a:r>
              <a:rPr lang="zh-CN" altLang="en-US" sz="2400">
                <a:solidFill>
                  <a:srgbClr val="000000"/>
                </a:solidFill>
                <a:latin typeface="黑体" panose="02010609060101010101" pitchFamily="49" charset="-122"/>
                <a:ea typeface="黑体" panose="02010609060101010101" pitchFamily="49" charset="-122"/>
              </a:rPr>
              <a:t>结构特点：</a:t>
            </a:r>
            <a:endParaRPr lang="en-US" altLang="zh-CN" sz="2400">
              <a:solidFill>
                <a:srgbClr val="000000"/>
              </a:solidFill>
              <a:latin typeface="黑体" panose="02010609060101010101" pitchFamily="49" charset="-122"/>
              <a:ea typeface="黑体" panose="02010609060101010101" pitchFamily="49" charset="-122"/>
            </a:endParaRPr>
          </a:p>
          <a:p>
            <a:pPr eaLnBrk="1" fontAlgn="base" hangingPunct="1">
              <a:lnSpc>
                <a:spcPct val="120000"/>
              </a:lnSpc>
              <a:spcBef>
                <a:spcPct val="0"/>
              </a:spcBef>
              <a:spcAft>
                <a:spcPct val="0"/>
              </a:spcAft>
              <a:buFont typeface="Arial" panose="020B0604020202020204" pitchFamily="34" charset="0"/>
              <a:buNone/>
            </a:pPr>
            <a:r>
              <a:rPr lang="en-US" altLang="zh-CN" sz="2400">
                <a:solidFill>
                  <a:srgbClr val="000000"/>
                </a:solidFill>
                <a:latin typeface="黑体" panose="02010609060101010101" pitchFamily="49" charset="-122"/>
                <a:ea typeface="黑体" panose="02010609060101010101" pitchFamily="49" charset="-122"/>
              </a:rPr>
              <a:t>1.</a:t>
            </a:r>
            <a:r>
              <a:rPr lang="zh-CN" altLang="en-US" sz="2400">
                <a:solidFill>
                  <a:srgbClr val="000000"/>
                </a:solidFill>
                <a:latin typeface="黑体" panose="02010609060101010101" pitchFamily="49" charset="-122"/>
                <a:ea typeface="黑体" panose="02010609060101010101" pitchFamily="49" charset="-122"/>
              </a:rPr>
              <a:t>富含胆固醇和鞘磷脂的微结构域</a:t>
            </a:r>
            <a:endParaRPr lang="en-US" altLang="zh-CN" sz="2400">
              <a:solidFill>
                <a:srgbClr val="000000"/>
              </a:solidFill>
              <a:latin typeface="黑体" panose="02010609060101010101" pitchFamily="49" charset="-122"/>
              <a:ea typeface="黑体" panose="02010609060101010101" pitchFamily="49" charset="-122"/>
            </a:endParaRPr>
          </a:p>
          <a:p>
            <a:pPr eaLnBrk="1" fontAlgn="base" hangingPunct="1">
              <a:lnSpc>
                <a:spcPct val="120000"/>
              </a:lnSpc>
              <a:spcBef>
                <a:spcPct val="0"/>
              </a:spcBef>
              <a:spcAft>
                <a:spcPct val="0"/>
              </a:spcAft>
              <a:buFont typeface="Arial" panose="020B0604020202020204" pitchFamily="34" charset="0"/>
              <a:buNone/>
            </a:pPr>
            <a:r>
              <a:rPr lang="en-US" altLang="zh-CN" sz="2400">
                <a:solidFill>
                  <a:srgbClr val="000000"/>
                </a:solidFill>
                <a:latin typeface="黑体" panose="02010609060101010101" pitchFamily="49" charset="-122"/>
                <a:ea typeface="黑体" panose="02010609060101010101" pitchFamily="49" charset="-122"/>
              </a:rPr>
              <a:t>2.70nm</a:t>
            </a:r>
            <a:r>
              <a:rPr lang="zh-CN" altLang="en-US" sz="2400">
                <a:solidFill>
                  <a:srgbClr val="000000"/>
                </a:solidFill>
                <a:latin typeface="黑体" panose="02010609060101010101" pitchFamily="49" charset="-122"/>
                <a:ea typeface="黑体" panose="02010609060101010101" pitchFamily="49" charset="-122"/>
              </a:rPr>
              <a:t>左右</a:t>
            </a:r>
            <a:endParaRPr lang="en-US" altLang="zh-CN" sz="2400">
              <a:solidFill>
                <a:srgbClr val="000000"/>
              </a:solidFill>
              <a:latin typeface="黑体" panose="02010609060101010101" pitchFamily="49" charset="-122"/>
              <a:ea typeface="黑体" panose="02010609060101010101" pitchFamily="49" charset="-122"/>
            </a:endParaRPr>
          </a:p>
          <a:p>
            <a:pPr eaLnBrk="1" fontAlgn="base" hangingPunct="1">
              <a:lnSpc>
                <a:spcPct val="120000"/>
              </a:lnSpc>
              <a:spcBef>
                <a:spcPct val="0"/>
              </a:spcBef>
              <a:spcAft>
                <a:spcPct val="0"/>
              </a:spcAft>
              <a:buFont typeface="Arial" panose="020B0604020202020204" pitchFamily="34" charset="0"/>
              <a:buNone/>
            </a:pPr>
            <a:r>
              <a:rPr lang="en-US" altLang="zh-CN" sz="2400">
                <a:solidFill>
                  <a:srgbClr val="000000"/>
                </a:solidFill>
                <a:latin typeface="黑体" panose="02010609060101010101" pitchFamily="49" charset="-122"/>
                <a:ea typeface="黑体" panose="02010609060101010101" pitchFamily="49" charset="-122"/>
              </a:rPr>
              <a:t>3.</a:t>
            </a:r>
            <a:r>
              <a:rPr lang="zh-CN" altLang="en-US" sz="2400">
                <a:solidFill>
                  <a:srgbClr val="000000"/>
                </a:solidFill>
                <a:latin typeface="黑体" panose="02010609060101010101" pitchFamily="49" charset="-122"/>
                <a:ea typeface="黑体" panose="02010609060101010101" pitchFamily="49" charset="-122"/>
              </a:rPr>
              <a:t>位于脂双层的外层</a:t>
            </a:r>
            <a:endParaRPr lang="en-US" altLang="zh-CN" sz="2400">
              <a:solidFill>
                <a:srgbClr val="000000"/>
              </a:solidFill>
              <a:latin typeface="黑体" panose="02010609060101010101" pitchFamily="49" charset="-122"/>
              <a:ea typeface="黑体" panose="02010609060101010101" pitchFamily="49" charset="-122"/>
            </a:endParaRPr>
          </a:p>
          <a:p>
            <a:pPr eaLnBrk="1" fontAlgn="base" hangingPunct="1">
              <a:lnSpc>
                <a:spcPct val="120000"/>
              </a:lnSpc>
              <a:spcBef>
                <a:spcPct val="0"/>
              </a:spcBef>
              <a:spcAft>
                <a:spcPct val="0"/>
              </a:spcAft>
              <a:buFont typeface="Arial" panose="020B0604020202020204" pitchFamily="34" charset="0"/>
              <a:buNone/>
            </a:pPr>
            <a:r>
              <a:rPr lang="en-US" altLang="zh-CN" sz="2400">
                <a:solidFill>
                  <a:srgbClr val="000000"/>
                </a:solidFill>
                <a:latin typeface="黑体" panose="02010609060101010101" pitchFamily="49" charset="-122"/>
                <a:ea typeface="黑体" panose="02010609060101010101" pitchFamily="49" charset="-122"/>
              </a:rPr>
              <a:t>4.</a:t>
            </a:r>
            <a:r>
              <a:rPr lang="zh-CN" altLang="en-US" sz="2400">
                <a:solidFill>
                  <a:srgbClr val="000000"/>
                </a:solidFill>
                <a:latin typeface="黑体" panose="02010609060101010101" pitchFamily="49" charset="-122"/>
                <a:ea typeface="黑体" panose="02010609060101010101" pitchFamily="49" charset="-122"/>
              </a:rPr>
              <a:t>动态结构</a:t>
            </a:r>
          </a:p>
        </p:txBody>
      </p:sp>
      <p:pic>
        <p:nvPicPr>
          <p:cNvPr id="2" name="图片 1"/>
          <p:cNvPicPr>
            <a:picLocks noChangeAspect="1"/>
          </p:cNvPicPr>
          <p:nvPr>
            <p:custDataLst>
              <p:tags r:id="rId6"/>
            </p:custDataLst>
          </p:nvPr>
        </p:nvPicPr>
        <p:blipFill>
          <a:blip r:embed="rId15"/>
          <a:stretch>
            <a:fillRect/>
          </a:stretch>
        </p:blipFill>
        <p:spPr>
          <a:xfrm>
            <a:off x="5389880" y="4037330"/>
            <a:ext cx="5994400" cy="2820670"/>
          </a:xfrm>
          <a:prstGeom prst="rect">
            <a:avLst/>
          </a:prstGeom>
        </p:spPr>
      </p:pic>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custDataLst>
              <p:tags r:id="rId2"/>
            </p:custDataLst>
          </p:nvPr>
        </p:nvSpPr>
        <p:spPr bwMode="auto">
          <a:xfrm>
            <a:off x="1871663" y="2303463"/>
            <a:ext cx="5184775" cy="1422400"/>
          </a:xfrm>
          <a:prstGeom prst="rect">
            <a:avLst/>
          </a:prstGeom>
          <a:noFill/>
          <a:ln w="28575" cap="sq">
            <a:solidFill>
              <a:srgbClr val="6600CC"/>
            </a:solidFill>
            <a:miter lim="800000"/>
          </a:ln>
          <a:extLst>
            <a:ext uri="{909E8E84-426E-40DD-AFC4-6F175D3DCCD1}">
              <a14:hiddenFill xmlns:a14="http://schemas.microsoft.com/office/drawing/2010/main">
                <a:solidFill>
                  <a:srgbClr val="FFFFFF"/>
                </a:solidFill>
              </a14:hiddenFill>
            </a:ext>
          </a:extLst>
        </p:spPr>
        <p:txBody>
          <a:bodyPr>
            <a:spAutoFit/>
          </a:bodyPr>
          <a:lstStyle>
            <a:lvl1pPr marL="457200" indent="-457200"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20000"/>
              </a:lnSpc>
              <a:spcBef>
                <a:spcPct val="0"/>
              </a:spcBef>
              <a:spcAft>
                <a:spcPct val="0"/>
              </a:spcAft>
              <a:buFont typeface="Wingdings" panose="05000000000000000000" pitchFamily="2" charset="2"/>
              <a:buChar char="Ø"/>
            </a:pPr>
            <a:r>
              <a:rPr lang="zh-CN" altLang="en-US" sz="2400" b="1" u="sng">
                <a:solidFill>
                  <a:srgbClr val="000000"/>
                </a:solidFill>
                <a:latin typeface="黑体" panose="02010609060101010101" pitchFamily="49" charset="-122"/>
                <a:ea typeface="黑体" panose="02010609060101010101" pitchFamily="49" charset="-122"/>
              </a:rPr>
              <a:t>膜蛋白</a:t>
            </a:r>
            <a:r>
              <a:rPr lang="zh-CN" altLang="en-US" sz="2400" b="1">
                <a:solidFill>
                  <a:srgbClr val="000000"/>
                </a:solidFill>
                <a:latin typeface="黑体" panose="02010609060101010101" pitchFamily="49" charset="-122"/>
                <a:ea typeface="黑体" panose="02010609060101010101" pitchFamily="49" charset="-122"/>
              </a:rPr>
              <a:t>分布的不对称性</a:t>
            </a:r>
          </a:p>
          <a:p>
            <a:pPr eaLnBrk="1" fontAlgn="base" hangingPunct="1">
              <a:lnSpc>
                <a:spcPct val="120000"/>
              </a:lnSpc>
              <a:spcBef>
                <a:spcPct val="0"/>
              </a:spcBef>
              <a:spcAft>
                <a:spcPct val="0"/>
              </a:spcAft>
              <a:buFont typeface="Wingdings" panose="05000000000000000000" pitchFamily="2" charset="2"/>
              <a:buChar char="Ø"/>
            </a:pPr>
            <a:r>
              <a:rPr lang="zh-CN" altLang="en-US" sz="2400" b="1">
                <a:solidFill>
                  <a:srgbClr val="000000"/>
                </a:solidFill>
                <a:latin typeface="黑体" panose="02010609060101010101" pitchFamily="49" charset="-122"/>
                <a:ea typeface="黑体" panose="02010609060101010101" pitchFamily="49" charset="-122"/>
              </a:rPr>
              <a:t> </a:t>
            </a:r>
            <a:r>
              <a:rPr lang="zh-CN" altLang="en-US" sz="2400" b="1" u="sng">
                <a:solidFill>
                  <a:srgbClr val="000000"/>
                </a:solidFill>
                <a:latin typeface="黑体" panose="02010609060101010101" pitchFamily="49" charset="-122"/>
                <a:ea typeface="黑体" panose="02010609060101010101" pitchFamily="49" charset="-122"/>
              </a:rPr>
              <a:t>膜脂</a:t>
            </a:r>
            <a:r>
              <a:rPr lang="zh-CN" altLang="en-US" sz="2400" b="1">
                <a:solidFill>
                  <a:srgbClr val="000000"/>
                </a:solidFill>
                <a:latin typeface="黑体" panose="02010609060101010101" pitchFamily="49" charset="-122"/>
                <a:ea typeface="黑体" panose="02010609060101010101" pitchFamily="49" charset="-122"/>
              </a:rPr>
              <a:t>分布的不对称性</a:t>
            </a:r>
          </a:p>
          <a:p>
            <a:pPr eaLnBrk="1" fontAlgn="base" hangingPunct="1">
              <a:lnSpc>
                <a:spcPct val="120000"/>
              </a:lnSpc>
              <a:spcBef>
                <a:spcPct val="0"/>
              </a:spcBef>
              <a:spcAft>
                <a:spcPct val="0"/>
              </a:spcAft>
              <a:buFont typeface="Wingdings" panose="05000000000000000000" pitchFamily="2" charset="2"/>
              <a:buChar char="Ø"/>
            </a:pPr>
            <a:r>
              <a:rPr lang="zh-CN" altLang="en-US" sz="2400" b="1">
                <a:solidFill>
                  <a:srgbClr val="000000"/>
                </a:solidFill>
                <a:latin typeface="黑体" panose="02010609060101010101" pitchFamily="49" charset="-122"/>
                <a:ea typeface="黑体" panose="02010609060101010101" pitchFamily="49" charset="-122"/>
              </a:rPr>
              <a:t> </a:t>
            </a:r>
            <a:r>
              <a:rPr lang="zh-CN" altLang="en-US" sz="2400" b="1" u="sng">
                <a:solidFill>
                  <a:srgbClr val="000000"/>
                </a:solidFill>
                <a:latin typeface="黑体" panose="02010609060101010101" pitchFamily="49" charset="-122"/>
                <a:ea typeface="黑体" panose="02010609060101010101" pitchFamily="49" charset="-122"/>
              </a:rPr>
              <a:t>膜糖</a:t>
            </a:r>
            <a:r>
              <a:rPr lang="zh-CN" altLang="en-US" sz="2400" b="1">
                <a:solidFill>
                  <a:srgbClr val="000000"/>
                </a:solidFill>
                <a:latin typeface="黑体" panose="02010609060101010101" pitchFamily="49" charset="-122"/>
                <a:ea typeface="黑体" panose="02010609060101010101" pitchFamily="49" charset="-122"/>
              </a:rPr>
              <a:t>分布的不对称性</a:t>
            </a:r>
          </a:p>
        </p:txBody>
      </p:sp>
      <p:sp>
        <p:nvSpPr>
          <p:cNvPr id="31747" name="Text Box 3"/>
          <p:cNvSpPr txBox="1">
            <a:spLocks noChangeArrowheads="1"/>
          </p:cNvSpPr>
          <p:nvPr>
            <p:custDataLst>
              <p:tags r:id="rId3"/>
            </p:custDataLst>
          </p:nvPr>
        </p:nvSpPr>
        <p:spPr bwMode="auto">
          <a:xfrm>
            <a:off x="657225" y="1358900"/>
            <a:ext cx="47720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20000"/>
              </a:lnSpc>
              <a:spcBef>
                <a:spcPct val="0"/>
              </a:spcBef>
              <a:spcAft>
                <a:spcPct val="0"/>
              </a:spcAft>
              <a:buFont typeface="Arial" panose="020B0604020202020204" pitchFamily="34" charset="0"/>
              <a:buNone/>
            </a:pPr>
            <a:r>
              <a:rPr lang="zh-CN" altLang="en-US" sz="2400" dirty="0">
                <a:solidFill>
                  <a:srgbClr val="000000"/>
                </a:solidFill>
                <a:latin typeface="黑体" panose="02010609060101010101" pitchFamily="49" charset="-122"/>
                <a:ea typeface="黑体" panose="02010609060101010101" pitchFamily="49" charset="-122"/>
              </a:rPr>
              <a:t>（一）</a:t>
            </a:r>
            <a:r>
              <a:rPr lang="zh-CN" altLang="en-US" sz="2400" dirty="0">
                <a:solidFill>
                  <a:srgbClr val="C00000"/>
                </a:solidFill>
                <a:latin typeface="黑体" panose="02010609060101010101" pitchFamily="49" charset="-122"/>
                <a:ea typeface="黑体" panose="02010609060101010101" pitchFamily="49" charset="-122"/>
              </a:rPr>
              <a:t>膜的不对称性</a:t>
            </a:r>
          </a:p>
        </p:txBody>
      </p:sp>
      <p:sp>
        <p:nvSpPr>
          <p:cNvPr id="31748" name="Text Box 4"/>
          <p:cNvSpPr txBox="1">
            <a:spLocks noChangeArrowheads="1"/>
          </p:cNvSpPr>
          <p:nvPr>
            <p:custDataLst>
              <p:tags r:id="rId4"/>
            </p:custDataLst>
          </p:nvPr>
        </p:nvSpPr>
        <p:spPr bwMode="auto">
          <a:xfrm>
            <a:off x="2727325" y="4876800"/>
            <a:ext cx="3240088" cy="461963"/>
          </a:xfrm>
          <a:prstGeom prst="rect">
            <a:avLst/>
          </a:prstGeom>
          <a:noFill/>
          <a:ln w="9525">
            <a:solidFill>
              <a:srgbClr val="6600CC"/>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spcBef>
                <a:spcPct val="0"/>
              </a:spcBef>
              <a:spcAft>
                <a:spcPct val="0"/>
              </a:spcAft>
              <a:buFont typeface="Wingdings" panose="05000000000000000000" pitchFamily="2" charset="2"/>
              <a:buNone/>
            </a:pPr>
            <a:r>
              <a:rPr lang="zh-CN" altLang="en-US" sz="2400" b="1" dirty="0">
                <a:solidFill>
                  <a:srgbClr val="000000"/>
                </a:solidFill>
                <a:latin typeface="黑体" panose="02010609060101010101" pitchFamily="49" charset="-122"/>
                <a:ea typeface="黑体" panose="02010609060101010101" pitchFamily="49" charset="-122"/>
              </a:rPr>
              <a:t>功能的方向性</a:t>
            </a:r>
          </a:p>
        </p:txBody>
      </p:sp>
      <p:sp>
        <p:nvSpPr>
          <p:cNvPr id="31749" name="AutoShape 5"/>
          <p:cNvSpPr>
            <a:spLocks noChangeArrowheads="1"/>
          </p:cNvSpPr>
          <p:nvPr>
            <p:custDataLst>
              <p:tags r:id="rId5"/>
            </p:custDataLst>
          </p:nvPr>
        </p:nvSpPr>
        <p:spPr bwMode="auto">
          <a:xfrm rot="5400000">
            <a:off x="3913982" y="3829844"/>
            <a:ext cx="649287" cy="1196975"/>
          </a:xfrm>
          <a:prstGeom prst="notchedRightArrow">
            <a:avLst>
              <a:gd name="adj1" fmla="val 38231"/>
              <a:gd name="adj2" fmla="val 2917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fontAlgn="base">
              <a:spcBef>
                <a:spcPct val="0"/>
              </a:spcBef>
              <a:spcAft>
                <a:spcPct val="0"/>
              </a:spcAft>
              <a:buFont typeface="Arial" panose="020B0604020202020204" pitchFamily="34" charset="0"/>
              <a:buNone/>
            </a:pPr>
            <a:endParaRPr lang="zh-CN" altLang="en-US" sz="2400">
              <a:solidFill>
                <a:srgbClr val="000000"/>
              </a:solidFill>
              <a:latin typeface="黑体" panose="02010609060101010101" pitchFamily="49" charset="-122"/>
              <a:ea typeface="黑体" panose="02010609060101010101" pitchFamily="49" charset="-122"/>
            </a:endParaRPr>
          </a:p>
        </p:txBody>
      </p:sp>
      <p:sp>
        <p:nvSpPr>
          <p:cNvPr id="31750" name="TextBox 5"/>
          <p:cNvSpPr txBox="1">
            <a:spLocks noChangeArrowheads="1"/>
          </p:cNvSpPr>
          <p:nvPr>
            <p:custDataLst>
              <p:tags r:id="rId6"/>
            </p:custDataLst>
          </p:nvPr>
        </p:nvSpPr>
        <p:spPr bwMode="auto">
          <a:xfrm>
            <a:off x="838200" y="468313"/>
            <a:ext cx="51879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800" b="1" dirty="0">
                <a:solidFill>
                  <a:srgbClr val="0066FF"/>
                </a:solidFill>
                <a:latin typeface="黑体" panose="02010609060101010101" pitchFamily="49" charset="-122"/>
                <a:ea typeface="黑体" panose="02010609060101010101" pitchFamily="49" charset="-122"/>
              </a:rPr>
              <a:t>三、膜的主要理化特性（掌握）</a:t>
            </a:r>
          </a:p>
        </p:txBody>
      </p:sp>
      <p:sp>
        <p:nvSpPr>
          <p:cNvPr id="8" name="Text Box 3"/>
          <p:cNvSpPr txBox="1">
            <a:spLocks noChangeArrowheads="1"/>
          </p:cNvSpPr>
          <p:nvPr>
            <p:custDataLst>
              <p:tags r:id="rId7"/>
            </p:custDataLst>
          </p:nvPr>
        </p:nvSpPr>
        <p:spPr bwMode="auto">
          <a:xfrm>
            <a:off x="657224" y="5476330"/>
            <a:ext cx="4772025"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20000"/>
              </a:lnSpc>
              <a:spcBef>
                <a:spcPct val="0"/>
              </a:spcBef>
              <a:spcAft>
                <a:spcPct val="0"/>
              </a:spcAft>
              <a:buFont typeface="Arial" panose="020B0604020202020204" pitchFamily="34" charset="0"/>
              <a:buNone/>
            </a:pPr>
            <a:r>
              <a:rPr lang="zh-CN" altLang="en-US" sz="2400" b="1" dirty="0" smtClean="0">
                <a:solidFill>
                  <a:srgbClr val="C00000"/>
                </a:solidFill>
                <a:latin typeface="黑体" panose="02010609060101010101" pitchFamily="49" charset="-122"/>
                <a:ea typeface="黑体" panose="02010609060101010101" pitchFamily="49" charset="-122"/>
              </a:rPr>
              <a:t>（二）</a:t>
            </a:r>
            <a:r>
              <a:rPr lang="zh-CN" altLang="en-US" sz="2400" b="1" dirty="0">
                <a:solidFill>
                  <a:srgbClr val="C00000"/>
                </a:solidFill>
                <a:latin typeface="黑体" panose="02010609060101010101" pitchFamily="49" charset="-122"/>
                <a:ea typeface="黑体" panose="02010609060101010101" pitchFamily="49" charset="-122"/>
              </a:rPr>
              <a:t>膜</a:t>
            </a:r>
            <a:r>
              <a:rPr lang="zh-CN" altLang="en-US" sz="2400" b="1" dirty="0" smtClean="0">
                <a:solidFill>
                  <a:srgbClr val="C00000"/>
                </a:solidFill>
                <a:latin typeface="黑体" panose="02010609060101010101" pitchFamily="49" charset="-122"/>
                <a:ea typeface="黑体" panose="02010609060101010101" pitchFamily="49" charset="-122"/>
              </a:rPr>
              <a:t>的</a:t>
            </a:r>
            <a:r>
              <a:rPr lang="zh-CN" altLang="en-US" sz="2400" b="1" dirty="0">
                <a:solidFill>
                  <a:srgbClr val="C00000"/>
                </a:solidFill>
                <a:latin typeface="黑体" panose="02010609060101010101" pitchFamily="49" charset="-122"/>
                <a:ea typeface="黑体" panose="02010609060101010101" pitchFamily="49" charset="-122"/>
              </a:rPr>
              <a:t>流动性</a:t>
            </a:r>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custDataLst>
              <p:tags r:id="rId2"/>
            </p:custDataLst>
          </p:nvPr>
        </p:nvSpPr>
        <p:spPr bwMode="auto">
          <a:xfrm>
            <a:off x="746125" y="4016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endParaRPr lang="zh-CN" altLang="en-US" sz="2400">
              <a:solidFill>
                <a:srgbClr val="000000"/>
              </a:solidFill>
              <a:latin typeface="Times New Roman" panose="02020603050405020304" pitchFamily="18" charset="0"/>
              <a:ea typeface="宋体" panose="02010600030101010101" pitchFamily="2" charset="-122"/>
            </a:endParaRPr>
          </a:p>
        </p:txBody>
      </p:sp>
      <p:sp>
        <p:nvSpPr>
          <p:cNvPr id="32771" name="Rectangle 4"/>
          <p:cNvSpPr>
            <a:spLocks noChangeArrowheads="1"/>
          </p:cNvSpPr>
          <p:nvPr>
            <p:custDataLst>
              <p:tags r:id="rId3"/>
            </p:custDataLst>
          </p:nvPr>
        </p:nvSpPr>
        <p:spPr bwMode="auto">
          <a:xfrm>
            <a:off x="395447" y="924876"/>
            <a:ext cx="2627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buFont typeface="Arial" panose="020B0604020202020204" pitchFamily="34" charset="0"/>
              <a:buNone/>
            </a:pPr>
            <a:r>
              <a:rPr lang="en-US" altLang="zh-CN" dirty="0" smtClean="0">
                <a:solidFill>
                  <a:srgbClr val="FF0000"/>
                </a:solidFill>
                <a:latin typeface="黑体" panose="02010609060101010101" pitchFamily="49" charset="-122"/>
                <a:ea typeface="黑体" panose="02010609060101010101" pitchFamily="49" charset="-122"/>
              </a:rPr>
              <a:t>1.</a:t>
            </a:r>
            <a:r>
              <a:rPr lang="zh-CN" altLang="en-US" dirty="0" smtClean="0">
                <a:solidFill>
                  <a:srgbClr val="FF0000"/>
                </a:solidFill>
                <a:latin typeface="黑体" panose="02010609060101010101" pitchFamily="49" charset="-122"/>
                <a:ea typeface="黑体" panose="02010609060101010101" pitchFamily="49" charset="-122"/>
              </a:rPr>
              <a:t>膜</a:t>
            </a:r>
            <a:r>
              <a:rPr lang="zh-CN" altLang="en-US" dirty="0">
                <a:solidFill>
                  <a:srgbClr val="FF0000"/>
                </a:solidFill>
                <a:latin typeface="黑体" panose="02010609060101010101" pitchFamily="49" charset="-122"/>
                <a:ea typeface="黑体" panose="02010609060101010101" pitchFamily="49" charset="-122"/>
              </a:rPr>
              <a:t>脂分布的不对称性</a:t>
            </a:r>
          </a:p>
        </p:txBody>
      </p:sp>
      <p:pic>
        <p:nvPicPr>
          <p:cNvPr id="32772" name="图片 1"/>
          <p:cNvPicPr>
            <a:picLocks noChangeAspect="1"/>
          </p:cNvPicPr>
          <p:nvPr>
            <p:custDataLst>
              <p:tags r:id="rId4"/>
            </p:custDataLst>
          </p:nvPr>
        </p:nvPicPr>
        <p:blipFill>
          <a:blip r:embed="rId13">
            <a:extLst>
              <a:ext uri="{28A0092B-C50C-407E-A947-70E740481C1C}">
                <a14:useLocalDpi xmlns:a14="http://schemas.microsoft.com/office/drawing/2010/main" val="0"/>
              </a:ext>
            </a:extLst>
          </a:blip>
          <a:srcRect/>
          <a:stretch>
            <a:fillRect/>
          </a:stretch>
        </p:blipFill>
        <p:spPr bwMode="auto">
          <a:xfrm>
            <a:off x="1055687" y="1358900"/>
            <a:ext cx="6094412"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 Box 8"/>
          <p:cNvSpPr txBox="1">
            <a:spLocks noChangeArrowheads="1"/>
          </p:cNvSpPr>
          <p:nvPr>
            <p:custDataLst>
              <p:tags r:id="rId5"/>
            </p:custDataLst>
          </p:nvPr>
        </p:nvSpPr>
        <p:spPr bwMode="auto">
          <a:xfrm>
            <a:off x="6416675" y="1358900"/>
            <a:ext cx="73025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None/>
            </a:pPr>
            <a:r>
              <a:rPr lang="zh-CN" altLang="zh-CN" sz="1200" b="1">
                <a:solidFill>
                  <a:srgbClr val="000000"/>
                </a:solidFill>
                <a:latin typeface="黑体" panose="02010609060101010101" pitchFamily="49" charset="-122"/>
                <a:ea typeface="黑体" panose="02010609060101010101" pitchFamily="49" charset="-122"/>
              </a:rPr>
              <a:t>胆固醇</a:t>
            </a:r>
            <a:endParaRPr lang="zh-CN" altLang="en-US" sz="1200" b="1">
              <a:solidFill>
                <a:srgbClr val="5F5F5F"/>
              </a:solidFill>
              <a:latin typeface="黑体" panose="02010609060101010101" pitchFamily="49" charset="-122"/>
              <a:ea typeface="黑体" panose="02010609060101010101" pitchFamily="49" charset="-122"/>
            </a:endParaRPr>
          </a:p>
        </p:txBody>
      </p:sp>
      <p:sp>
        <p:nvSpPr>
          <p:cNvPr id="32774" name="Text Box 9"/>
          <p:cNvSpPr txBox="1">
            <a:spLocks noChangeArrowheads="1"/>
          </p:cNvSpPr>
          <p:nvPr>
            <p:custDataLst>
              <p:tags r:id="rId6"/>
            </p:custDataLst>
          </p:nvPr>
        </p:nvSpPr>
        <p:spPr bwMode="auto">
          <a:xfrm>
            <a:off x="2740025" y="1358900"/>
            <a:ext cx="693738"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None/>
            </a:pPr>
            <a:r>
              <a:rPr lang="zh-CN" altLang="zh-CN" sz="1200" b="1">
                <a:solidFill>
                  <a:srgbClr val="000000"/>
                </a:solidFill>
                <a:latin typeface="黑体" panose="02010609060101010101" pitchFamily="49" charset="-122"/>
                <a:ea typeface="黑体" panose="02010609060101010101" pitchFamily="49" charset="-122"/>
              </a:rPr>
              <a:t>鞘磷脂</a:t>
            </a:r>
            <a:endParaRPr lang="zh-CN" altLang="en-US" sz="1200" b="1">
              <a:solidFill>
                <a:srgbClr val="5F5F5F"/>
              </a:solidFill>
              <a:latin typeface="黑体" panose="02010609060101010101" pitchFamily="49" charset="-122"/>
              <a:ea typeface="黑体" panose="02010609060101010101" pitchFamily="49" charset="-122"/>
            </a:endParaRPr>
          </a:p>
        </p:txBody>
      </p:sp>
      <p:sp>
        <p:nvSpPr>
          <p:cNvPr id="32775" name="Text Box 10"/>
          <p:cNvSpPr txBox="1">
            <a:spLocks noChangeArrowheads="1"/>
          </p:cNvSpPr>
          <p:nvPr>
            <p:custDataLst>
              <p:tags r:id="rId7"/>
            </p:custDataLst>
          </p:nvPr>
        </p:nvSpPr>
        <p:spPr bwMode="auto">
          <a:xfrm>
            <a:off x="3536950" y="1350963"/>
            <a:ext cx="693738"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spcBef>
                <a:spcPct val="0"/>
              </a:spcBef>
              <a:spcAft>
                <a:spcPct val="0"/>
              </a:spcAft>
              <a:buFont typeface="Wingdings" panose="05000000000000000000" pitchFamily="2" charset="2"/>
              <a:buNone/>
            </a:pPr>
            <a:r>
              <a:rPr lang="zh-CN" altLang="en-US" sz="1200" b="1" dirty="0">
                <a:solidFill>
                  <a:srgbClr val="5F5F5F"/>
                </a:solidFill>
                <a:latin typeface="黑体" panose="02010609060101010101" pitchFamily="49" charset="-122"/>
                <a:ea typeface="黑体" panose="02010609060101010101" pitchFamily="49" charset="-122"/>
              </a:rPr>
              <a:t>磷脂酰胆碱</a:t>
            </a:r>
          </a:p>
        </p:txBody>
      </p:sp>
      <p:sp>
        <p:nvSpPr>
          <p:cNvPr id="32776" name="Text Box 11"/>
          <p:cNvSpPr txBox="1">
            <a:spLocks noChangeArrowheads="1"/>
          </p:cNvSpPr>
          <p:nvPr>
            <p:custDataLst>
              <p:tags r:id="rId8"/>
            </p:custDataLst>
          </p:nvPr>
        </p:nvSpPr>
        <p:spPr bwMode="auto">
          <a:xfrm>
            <a:off x="4346575" y="1319213"/>
            <a:ext cx="657225"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None/>
            </a:pPr>
            <a:r>
              <a:rPr lang="zh-CN" altLang="en-US" sz="1200" b="1">
                <a:solidFill>
                  <a:srgbClr val="5F5F5F"/>
                </a:solidFill>
                <a:latin typeface="黑体" panose="02010609060101010101" pitchFamily="49" charset="-122"/>
                <a:ea typeface="黑体" panose="02010609060101010101" pitchFamily="49" charset="-122"/>
              </a:rPr>
              <a:t>磷脂酰丝氨酸</a:t>
            </a:r>
          </a:p>
        </p:txBody>
      </p:sp>
      <p:sp>
        <p:nvSpPr>
          <p:cNvPr id="32777" name="Text Box 12"/>
          <p:cNvSpPr txBox="1">
            <a:spLocks noChangeArrowheads="1"/>
          </p:cNvSpPr>
          <p:nvPr>
            <p:custDataLst>
              <p:tags r:id="rId9"/>
            </p:custDataLst>
          </p:nvPr>
        </p:nvSpPr>
        <p:spPr bwMode="auto">
          <a:xfrm>
            <a:off x="5003800" y="1325563"/>
            <a:ext cx="782638" cy="4619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None/>
            </a:pPr>
            <a:r>
              <a:rPr lang="zh-CN" altLang="en-US" sz="1200" b="1">
                <a:solidFill>
                  <a:srgbClr val="5F5F5F"/>
                </a:solidFill>
                <a:latin typeface="黑体" panose="02010609060101010101" pitchFamily="49" charset="-122"/>
                <a:ea typeface="黑体" panose="02010609060101010101" pitchFamily="49" charset="-122"/>
              </a:rPr>
              <a:t>磷脂酰乙醇胺</a:t>
            </a:r>
          </a:p>
        </p:txBody>
      </p:sp>
      <p:sp>
        <p:nvSpPr>
          <p:cNvPr id="32778" name="矩形 2"/>
          <p:cNvSpPr>
            <a:spLocks noChangeArrowheads="1"/>
          </p:cNvSpPr>
          <p:nvPr>
            <p:custDataLst>
              <p:tags r:id="rId10"/>
            </p:custDataLst>
          </p:nvPr>
        </p:nvSpPr>
        <p:spPr bwMode="auto">
          <a:xfrm>
            <a:off x="5781675" y="1319213"/>
            <a:ext cx="539750" cy="460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buFont typeface="Arial" panose="020B0604020202020204" pitchFamily="34" charset="0"/>
              <a:buNone/>
            </a:pPr>
            <a:r>
              <a:rPr lang="zh-CN" altLang="zh-CN" sz="1200" b="1">
                <a:solidFill>
                  <a:srgbClr val="000000"/>
                </a:solidFill>
                <a:latin typeface="黑体" panose="02010609060101010101" pitchFamily="49" charset="-122"/>
                <a:ea typeface="黑体" panose="02010609060101010101" pitchFamily="49" charset="-122"/>
              </a:rPr>
              <a:t>脂酰肌醇</a:t>
            </a:r>
            <a:endParaRPr lang="zh-CN" altLang="en-US" sz="1200" b="1">
              <a:solidFill>
                <a:srgbClr val="000000"/>
              </a:solidFill>
              <a:latin typeface="黑体" panose="02010609060101010101" pitchFamily="49" charset="-122"/>
              <a:ea typeface="黑体" panose="02010609060101010101" pitchFamily="49" charset="-122"/>
            </a:endParaRPr>
          </a:p>
        </p:txBody>
      </p:sp>
      <p:sp>
        <p:nvSpPr>
          <p:cNvPr id="11" name="Text Box 3"/>
          <p:cNvSpPr txBox="1">
            <a:spLocks noChangeArrowheads="1"/>
          </p:cNvSpPr>
          <p:nvPr>
            <p:custDataLst>
              <p:tags r:id="rId11"/>
            </p:custDataLst>
          </p:nvPr>
        </p:nvSpPr>
        <p:spPr bwMode="auto">
          <a:xfrm>
            <a:off x="265430" y="116840"/>
            <a:ext cx="7846060"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20000"/>
              </a:lnSpc>
              <a:spcBef>
                <a:spcPct val="0"/>
              </a:spcBef>
              <a:spcAft>
                <a:spcPct val="0"/>
              </a:spcAft>
              <a:buFont typeface="Arial" panose="020B0604020202020204" pitchFamily="34" charset="0"/>
              <a:buNone/>
            </a:pPr>
            <a:r>
              <a:rPr lang="zh-CN" altLang="en-US" sz="2400" dirty="0">
                <a:solidFill>
                  <a:srgbClr val="000000"/>
                </a:solidFill>
                <a:latin typeface="黑体" panose="02010609060101010101" pitchFamily="49" charset="-122"/>
                <a:ea typeface="黑体" panose="02010609060101010101" pitchFamily="49" charset="-122"/>
              </a:rPr>
              <a:t>（一）膜的不对称性：</a:t>
            </a:r>
            <a:r>
              <a:rPr lang="zh-CN" altLang="en-US" sz="2400" dirty="0">
                <a:solidFill>
                  <a:srgbClr val="FF0000"/>
                </a:solidFill>
                <a:latin typeface="黑体" panose="02010609060101010101" pitchFamily="49" charset="-122"/>
                <a:ea typeface="黑体" panose="02010609060101010101" pitchFamily="49" charset="-122"/>
              </a:rPr>
              <a:t>三种组成成分分布的不对称</a:t>
            </a:r>
          </a:p>
        </p:txBody>
      </p:sp>
      <p:sp>
        <p:nvSpPr>
          <p:cNvPr id="2" name="文本框 1"/>
          <p:cNvSpPr txBox="1"/>
          <p:nvPr/>
        </p:nvSpPr>
        <p:spPr>
          <a:xfrm>
            <a:off x="2512695" y="6362065"/>
            <a:ext cx="6216015" cy="398780"/>
          </a:xfrm>
          <a:prstGeom prst="rect">
            <a:avLst/>
          </a:prstGeom>
        </p:spPr>
        <p:txBody>
          <a:bodyPr wrap="square">
            <a:spAutoFit/>
          </a:bodyPr>
          <a:lstStyle/>
          <a:p>
            <a:pPr marL="0" indent="0"/>
            <a:r>
              <a:rPr lang="zh-CN" altLang="en-US" sz="2000" b="1" i="0">
                <a:solidFill>
                  <a:srgbClr val="3333FF"/>
                </a:solidFill>
                <a:latin typeface="黑体" panose="02010609060101010101" pitchFamily="49" charset="-122"/>
                <a:ea typeface="黑体" panose="02010609060101010101" pitchFamily="49" charset="-122"/>
              </a:rPr>
              <a:t>磷脂（和胆固醇）在人红细胞质膜中的不对称分布</a:t>
            </a: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custDataLst>
              <p:tags r:id="rId2"/>
            </p:custDataLst>
          </p:nvPr>
        </p:nvSpPr>
        <p:spPr bwMode="auto">
          <a:xfrm>
            <a:off x="746125" y="4016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endParaRPr lang="zh-CN" altLang="en-US" sz="2400">
              <a:solidFill>
                <a:srgbClr val="000000"/>
              </a:solidFill>
              <a:latin typeface="Times New Roman" panose="02020603050405020304" pitchFamily="18" charset="0"/>
              <a:ea typeface="宋体" panose="02010600030101010101" pitchFamily="2" charset="-122"/>
            </a:endParaRPr>
          </a:p>
        </p:txBody>
      </p:sp>
      <p:pic>
        <p:nvPicPr>
          <p:cNvPr id="33795" name="Picture 3" descr="20040603174058116"/>
          <p:cNvPicPr>
            <a:picLocks noChangeAspect="1" noChangeArrowheads="1"/>
          </p:cNvPicPr>
          <p:nvPr>
            <p:custDataLst>
              <p:tags r:id="rId3"/>
            </p:custDataLst>
          </p:nvPr>
        </p:nvPicPr>
        <p:blipFill>
          <a:blip r:embed="rId10">
            <a:extLst>
              <a:ext uri="{28A0092B-C50C-407E-A947-70E740481C1C}">
                <a14:useLocalDpi xmlns:a14="http://schemas.microsoft.com/office/drawing/2010/main" val="0"/>
              </a:ext>
            </a:extLst>
          </a:blip>
          <a:srcRect/>
          <a:stretch>
            <a:fillRect/>
          </a:stretch>
        </p:blipFill>
        <p:spPr bwMode="auto">
          <a:xfrm>
            <a:off x="746125" y="1763713"/>
            <a:ext cx="2881313" cy="250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ext Box 4"/>
          <p:cNvSpPr txBox="1">
            <a:spLocks noChangeArrowheads="1"/>
          </p:cNvSpPr>
          <p:nvPr>
            <p:custDataLst>
              <p:tags r:id="rId4"/>
            </p:custDataLst>
          </p:nvPr>
        </p:nvSpPr>
        <p:spPr bwMode="auto">
          <a:xfrm>
            <a:off x="1816100" y="823913"/>
            <a:ext cx="5476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Char char="Ø"/>
            </a:pPr>
            <a:endParaRPr lang="zh-CN" altLang="en-US" sz="3600" b="1">
              <a:solidFill>
                <a:srgbClr val="000000"/>
              </a:solidFill>
              <a:latin typeface="Times New Roman" panose="02020603050405020304" pitchFamily="18" charset="0"/>
              <a:ea typeface="楷体_GB2312" pitchFamily="49" charset="-122"/>
            </a:endParaRPr>
          </a:p>
        </p:txBody>
      </p:sp>
      <p:sp>
        <p:nvSpPr>
          <p:cNvPr id="33797" name="Rectangle 5"/>
          <p:cNvSpPr>
            <a:spLocks noChangeArrowheads="1"/>
          </p:cNvSpPr>
          <p:nvPr>
            <p:custDataLst>
              <p:tags r:id="rId5"/>
            </p:custDataLst>
          </p:nvPr>
        </p:nvSpPr>
        <p:spPr bwMode="auto">
          <a:xfrm>
            <a:off x="974725" y="606425"/>
            <a:ext cx="4493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buFont typeface="Wingdings" panose="05000000000000000000" pitchFamily="2" charset="2"/>
              <a:buNone/>
            </a:pPr>
            <a:r>
              <a:rPr lang="en-US" altLang="zh-CN" sz="2400" u="sng" dirty="0" smtClean="0">
                <a:solidFill>
                  <a:srgbClr val="000000"/>
                </a:solidFill>
                <a:latin typeface="黑体" panose="02010609060101010101" pitchFamily="49" charset="-122"/>
                <a:ea typeface="黑体" panose="02010609060101010101" pitchFamily="49" charset="-122"/>
              </a:rPr>
              <a:t>2.</a:t>
            </a:r>
            <a:r>
              <a:rPr lang="zh-CN" altLang="en-US" sz="2400" u="sng" dirty="0" smtClean="0">
                <a:solidFill>
                  <a:srgbClr val="FF0000"/>
                </a:solidFill>
                <a:latin typeface="黑体" panose="02010609060101010101" pitchFamily="49" charset="-122"/>
                <a:ea typeface="黑体" panose="02010609060101010101" pitchFamily="49" charset="-122"/>
              </a:rPr>
              <a:t>膜</a:t>
            </a:r>
            <a:r>
              <a:rPr lang="zh-CN" altLang="en-US" sz="2400" u="sng" dirty="0">
                <a:solidFill>
                  <a:srgbClr val="FF0000"/>
                </a:solidFill>
                <a:latin typeface="黑体" panose="02010609060101010101" pitchFamily="49" charset="-122"/>
                <a:ea typeface="黑体" panose="02010609060101010101" pitchFamily="49" charset="-122"/>
              </a:rPr>
              <a:t>蛋白、膜糖</a:t>
            </a:r>
            <a:r>
              <a:rPr lang="zh-CN" altLang="en-US" sz="2400" dirty="0">
                <a:solidFill>
                  <a:srgbClr val="FF0000"/>
                </a:solidFill>
                <a:latin typeface="黑体" panose="02010609060101010101" pitchFamily="49" charset="-122"/>
                <a:ea typeface="黑体" panose="02010609060101010101" pitchFamily="49" charset="-122"/>
              </a:rPr>
              <a:t>分布的不对称性</a:t>
            </a:r>
          </a:p>
        </p:txBody>
      </p:sp>
      <p:pic>
        <p:nvPicPr>
          <p:cNvPr id="33798" name="Picture 6" descr="bbb4"/>
          <p:cNvPicPr>
            <a:picLocks noChangeAspect="1" noChangeArrowheads="1"/>
          </p:cNvPicPr>
          <p:nvPr>
            <p:custDataLst>
              <p:tags r:id="rId6"/>
            </p:custDataLst>
          </p:nvPr>
        </p:nvPicPr>
        <p:blipFill>
          <a:blip r:embed="rId11">
            <a:extLst>
              <a:ext uri="{28A0092B-C50C-407E-A947-70E740481C1C}">
                <a14:useLocalDpi xmlns:a14="http://schemas.microsoft.com/office/drawing/2010/main" val="0"/>
              </a:ext>
            </a:extLst>
          </a:blip>
          <a:srcRect/>
          <a:stretch>
            <a:fillRect/>
          </a:stretch>
        </p:blipFill>
        <p:spPr bwMode="auto">
          <a:xfrm>
            <a:off x="3851275" y="1465263"/>
            <a:ext cx="5075238"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Text Box 7"/>
          <p:cNvSpPr txBox="1">
            <a:spLocks noChangeArrowheads="1"/>
          </p:cNvSpPr>
          <p:nvPr>
            <p:custDataLst>
              <p:tags r:id="rId7"/>
            </p:custDataLst>
          </p:nvPr>
        </p:nvSpPr>
        <p:spPr bwMode="auto">
          <a:xfrm>
            <a:off x="869950" y="4464050"/>
            <a:ext cx="2540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None/>
            </a:pPr>
            <a:r>
              <a:rPr lang="zh-CN" altLang="en-US" b="1">
                <a:solidFill>
                  <a:srgbClr val="000000"/>
                </a:solidFill>
                <a:latin typeface="黑体" panose="02010609060101010101" pitchFamily="49" charset="-122"/>
                <a:ea typeface="黑体" panose="02010609060101010101" pitchFamily="49" charset="-122"/>
              </a:rPr>
              <a:t>蛋白颗粒在内外两层磷脂中的分布不同</a:t>
            </a:r>
          </a:p>
        </p:txBody>
      </p:sp>
      <p:sp>
        <p:nvSpPr>
          <p:cNvPr id="33800" name="Text Box 8"/>
          <p:cNvSpPr txBox="1">
            <a:spLocks noChangeArrowheads="1"/>
          </p:cNvSpPr>
          <p:nvPr>
            <p:custDataLst>
              <p:tags r:id="rId8"/>
            </p:custDataLst>
          </p:nvPr>
        </p:nvSpPr>
        <p:spPr bwMode="auto">
          <a:xfrm>
            <a:off x="3762375" y="4776788"/>
            <a:ext cx="5040313" cy="9223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spcBef>
                <a:spcPct val="0"/>
              </a:spcBef>
              <a:spcAft>
                <a:spcPct val="0"/>
              </a:spcAft>
              <a:buFont typeface="Wingdings" panose="05000000000000000000" pitchFamily="2" charset="2"/>
              <a:buNone/>
            </a:pPr>
            <a:r>
              <a:rPr lang="zh-CN" altLang="en-US" b="1">
                <a:solidFill>
                  <a:srgbClr val="000000"/>
                </a:solidFill>
                <a:latin typeface="黑体" panose="02010609060101010101" pitchFamily="49" charset="-122"/>
                <a:ea typeface="黑体" panose="02010609060101010101" pitchFamily="49" charset="-122"/>
              </a:rPr>
              <a:t>   跨膜蛋白两亲水端的不对称分布</a:t>
            </a:r>
            <a:endParaRPr lang="en-US" altLang="zh-CN" b="1">
              <a:solidFill>
                <a:srgbClr val="000000"/>
              </a:solidFill>
              <a:latin typeface="黑体" panose="02010609060101010101" pitchFamily="49" charset="-122"/>
              <a:ea typeface="黑体" panose="02010609060101010101" pitchFamily="49" charset="-122"/>
            </a:endParaRPr>
          </a:p>
          <a:p>
            <a:pPr algn="ctr" eaLnBrk="1" fontAlgn="base" hangingPunct="1">
              <a:spcBef>
                <a:spcPct val="0"/>
              </a:spcBef>
              <a:spcAft>
                <a:spcPct val="0"/>
              </a:spcAft>
              <a:buFont typeface="Wingdings" panose="05000000000000000000" pitchFamily="2" charset="2"/>
              <a:buNone/>
            </a:pPr>
            <a:endParaRPr lang="zh-CN" altLang="en-US" b="1">
              <a:solidFill>
                <a:srgbClr val="000000"/>
              </a:solidFill>
              <a:latin typeface="黑体" panose="02010609060101010101" pitchFamily="49" charset="-122"/>
              <a:ea typeface="黑体" panose="02010609060101010101" pitchFamily="49" charset="-122"/>
            </a:endParaRPr>
          </a:p>
          <a:p>
            <a:pPr algn="ctr" eaLnBrk="1" fontAlgn="base" hangingPunct="1">
              <a:spcBef>
                <a:spcPct val="0"/>
              </a:spcBef>
              <a:spcAft>
                <a:spcPct val="0"/>
              </a:spcAft>
              <a:buFont typeface="Wingdings" panose="05000000000000000000" pitchFamily="2" charset="2"/>
              <a:buNone/>
            </a:pPr>
            <a:endParaRPr lang="zh-CN" altLang="en-US" b="1">
              <a:solidFill>
                <a:srgbClr val="000000"/>
              </a:solidFill>
              <a:latin typeface="黑体" panose="02010609060101010101" pitchFamily="49" charset="-122"/>
              <a:ea typeface="黑体" panose="02010609060101010101" pitchFamily="49" charset="-122"/>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3"/>
          <p:cNvSpPr>
            <a:spLocks noGrp="1"/>
          </p:cNvSpPr>
          <p:nvPr>
            <p:custDataLst>
              <p:tags r:id="rId2"/>
            </p:custDataLst>
          </p:nvPr>
        </p:nvSpPr>
        <p:spPr bwMode="auto">
          <a:xfrm>
            <a:off x="548958" y="404495"/>
            <a:ext cx="7772400" cy="1470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r>
              <a:rPr lang="zh-CN" altLang="en-US" sz="4000" b="1" dirty="0" smtClean="0">
                <a:solidFill>
                  <a:srgbClr val="0066FF"/>
                </a:solidFill>
                <a:latin typeface="黑体" panose="02010609060101010101" pitchFamily="49" charset="-122"/>
                <a:ea typeface="黑体" panose="02010609060101010101" pitchFamily="49" charset="-122"/>
              </a:rPr>
              <a:t>第四章 细胞膜与物质运输</a:t>
            </a:r>
            <a:br>
              <a:rPr lang="zh-CN" altLang="en-US" sz="4000" b="1" dirty="0" smtClean="0">
                <a:solidFill>
                  <a:srgbClr val="0066FF"/>
                </a:solidFill>
                <a:latin typeface="黑体" panose="02010609060101010101" pitchFamily="49" charset="-122"/>
                <a:ea typeface="黑体" panose="02010609060101010101" pitchFamily="49" charset="-122"/>
              </a:rPr>
            </a:br>
            <a:r>
              <a:rPr lang="en-US" altLang="zh-CN" sz="4000" b="1" dirty="0" smtClean="0">
                <a:solidFill>
                  <a:srgbClr val="0066FF"/>
                </a:solidFill>
                <a:latin typeface="黑体" panose="02010609060101010101" pitchFamily="49" charset="-122"/>
                <a:ea typeface="黑体" panose="02010609060101010101" pitchFamily="49" charset="-122"/>
              </a:rPr>
              <a:t/>
            </a:r>
            <a:br>
              <a:rPr lang="en-US" altLang="zh-CN" sz="4000" b="1" dirty="0" smtClean="0">
                <a:solidFill>
                  <a:srgbClr val="0066FF"/>
                </a:solidFill>
                <a:latin typeface="黑体" panose="02010609060101010101" pitchFamily="49" charset="-122"/>
                <a:ea typeface="黑体" panose="02010609060101010101" pitchFamily="49" charset="-122"/>
              </a:rPr>
            </a:br>
            <a:endParaRPr lang="zh-CN" altLang="en-US" sz="4000" b="1" dirty="0" smtClean="0">
              <a:solidFill>
                <a:srgbClr val="0066FF"/>
              </a:solidFill>
              <a:latin typeface="黑体" panose="02010609060101010101" pitchFamily="49" charset="-122"/>
              <a:ea typeface="黑体" panose="02010609060101010101" pitchFamily="49" charset="-122"/>
            </a:endParaRPr>
          </a:p>
        </p:txBody>
      </p:sp>
      <p:sp>
        <p:nvSpPr>
          <p:cNvPr id="2" name="文本框 1"/>
          <p:cNvSpPr txBox="1"/>
          <p:nvPr>
            <p:custDataLst>
              <p:tags r:id="rId3"/>
            </p:custDataLst>
          </p:nvPr>
        </p:nvSpPr>
        <p:spPr>
          <a:xfrm>
            <a:off x="179705" y="1772920"/>
            <a:ext cx="10645775" cy="3332480"/>
          </a:xfrm>
          <a:prstGeom prst="rect">
            <a:avLst/>
          </a:prstGeom>
          <a:noFill/>
        </p:spPr>
        <p:txBody>
          <a:bodyPr wrap="square" rtlCol="0">
            <a:noAutofit/>
          </a:bodyPr>
          <a:lstStyle/>
          <a:p>
            <a:pPr marL="342900" indent="-342900" algn="ctr" eaLnBrk="1" fontAlgn="t" hangingPunct="1">
              <a:lnSpc>
                <a:spcPct val="150000"/>
              </a:lnSpc>
              <a:spcBef>
                <a:spcPct val="0"/>
              </a:spcBef>
              <a:spcAft>
                <a:spcPct val="0"/>
              </a:spcAft>
              <a:buFont typeface="Wingdings" panose="05000000000000000000" charset="0"/>
              <a:buChar char="l"/>
            </a:pPr>
            <a:r>
              <a:rPr lang="zh-CN" altLang="en-US" sz="2400" b="1" dirty="0" smtClean="0">
                <a:solidFill>
                  <a:srgbClr val="FF0000"/>
                </a:solidFill>
                <a:latin typeface="黑体" panose="02010609060101010101" pitchFamily="49" charset="-122"/>
                <a:ea typeface="黑体" panose="02010609060101010101" pitchFamily="49" charset="-122"/>
                <a:sym typeface="+mn-ea"/>
              </a:rPr>
              <a:t>细胞膜</a:t>
            </a:r>
            <a:r>
              <a:rPr lang="zh-CN" altLang="en-US" sz="2400" b="1" dirty="0">
                <a:solidFill>
                  <a:srgbClr val="FF0000"/>
                </a:solidFill>
                <a:latin typeface="黑体" panose="02010609060101010101" pitchFamily="49" charset="-122"/>
                <a:ea typeface="黑体" panose="02010609060101010101" pitchFamily="49" charset="-122"/>
                <a:sym typeface="+mn-ea"/>
              </a:rPr>
              <a:t>的化学组成与生物学特性</a:t>
            </a:r>
            <a:r>
              <a:rPr lang="zh-CN" altLang="en-US" sz="2400" b="1" dirty="0" smtClean="0">
                <a:solidFill>
                  <a:srgbClr val="FF0000"/>
                </a:solidFill>
                <a:latin typeface="黑体" panose="02010609060101010101" pitchFamily="49" charset="-122"/>
                <a:ea typeface="黑体" panose="02010609060101010101" pitchFamily="49" charset="-122"/>
                <a:sym typeface="+mn-ea"/>
              </a:rPr>
              <a:t>（掌握）</a:t>
            </a:r>
          </a:p>
          <a:p>
            <a:pPr marL="342900" indent="-342900" algn="ctr" eaLnBrk="1" fontAlgn="t" hangingPunct="1">
              <a:lnSpc>
                <a:spcPct val="150000"/>
              </a:lnSpc>
              <a:spcBef>
                <a:spcPct val="0"/>
              </a:spcBef>
              <a:spcAft>
                <a:spcPct val="0"/>
              </a:spcAft>
              <a:buFont typeface="Wingdings" panose="05000000000000000000" charset="0"/>
              <a:buChar char="l"/>
            </a:pPr>
            <a:r>
              <a:rPr lang="zh-CN" altLang="en-US" sz="2400" b="1" dirty="0" smtClean="0">
                <a:solidFill>
                  <a:srgbClr val="FF0000"/>
                </a:solidFill>
                <a:latin typeface="黑体" panose="02010609060101010101" pitchFamily="49" charset="-122"/>
                <a:ea typeface="黑体" panose="02010609060101010101" pitchFamily="49" charset="-122"/>
                <a:sym typeface="+mn-ea"/>
              </a:rPr>
              <a:t>细胞膜的分子结构模型（掌握流动镶嵌模型和脂筏模型）</a:t>
            </a:r>
          </a:p>
          <a:p>
            <a:pPr marL="342900" indent="-342900" algn="ctr" eaLnBrk="1" fontAlgn="t" hangingPunct="1">
              <a:lnSpc>
                <a:spcPct val="150000"/>
              </a:lnSpc>
              <a:spcBef>
                <a:spcPct val="0"/>
              </a:spcBef>
              <a:spcAft>
                <a:spcPct val="0"/>
              </a:spcAft>
              <a:buFont typeface="Wingdings" panose="05000000000000000000" charset="0"/>
              <a:buChar char="l"/>
            </a:pPr>
            <a:r>
              <a:rPr kumimoji="1" lang="zh-CN" altLang="en-US" sz="2400" b="1" dirty="0">
                <a:solidFill>
                  <a:srgbClr val="FF0000"/>
                </a:solidFill>
                <a:latin typeface="黑体" panose="02010609060101010101" pitchFamily="49" charset="-122"/>
                <a:ea typeface="黑体" panose="02010609060101010101" pitchFamily="49" charset="-122"/>
                <a:sym typeface="+mn-ea"/>
              </a:rPr>
              <a:t>细胞膜与物质的跨膜</a:t>
            </a:r>
            <a:r>
              <a:rPr kumimoji="1" lang="zh-CN" altLang="en-US" sz="2400" b="1" dirty="0" smtClean="0">
                <a:solidFill>
                  <a:srgbClr val="FF0000"/>
                </a:solidFill>
                <a:latin typeface="黑体" panose="02010609060101010101" pitchFamily="49" charset="-122"/>
                <a:ea typeface="黑体" panose="02010609060101010101" pitchFamily="49" charset="-122"/>
                <a:sym typeface="+mn-ea"/>
              </a:rPr>
              <a:t>转运（掌握）</a:t>
            </a:r>
          </a:p>
          <a:p>
            <a:pPr marL="342900" indent="-342900" algn="ctr" eaLnBrk="1" fontAlgn="t" hangingPunct="1">
              <a:lnSpc>
                <a:spcPct val="150000"/>
              </a:lnSpc>
              <a:spcBef>
                <a:spcPct val="0"/>
              </a:spcBef>
              <a:spcAft>
                <a:spcPct val="0"/>
              </a:spcAft>
              <a:buFont typeface="Wingdings" panose="05000000000000000000" charset="0"/>
              <a:buChar char="l"/>
            </a:pPr>
            <a:r>
              <a:rPr kumimoji="1" lang="zh-CN" altLang="en-US" sz="2400" b="1" dirty="0" smtClean="0">
                <a:solidFill>
                  <a:srgbClr val="3333FF"/>
                </a:solidFill>
                <a:latin typeface="黑体" panose="02010609060101010101" pitchFamily="49" charset="-122"/>
                <a:ea typeface="黑体" panose="02010609060101010101" pitchFamily="49" charset="-122"/>
                <a:sym typeface="+mn-ea"/>
              </a:rPr>
              <a:t>细胞表面特化结构（了解）</a:t>
            </a:r>
          </a:p>
          <a:p>
            <a:pPr marL="342900" indent="-342900" algn="ctr" eaLnBrk="1" fontAlgn="t" hangingPunct="1">
              <a:lnSpc>
                <a:spcPct val="150000"/>
              </a:lnSpc>
              <a:spcBef>
                <a:spcPct val="0"/>
              </a:spcBef>
              <a:spcAft>
                <a:spcPct val="0"/>
              </a:spcAft>
              <a:buFont typeface="Wingdings" panose="05000000000000000000" charset="0"/>
              <a:buChar char="l"/>
            </a:pPr>
            <a:r>
              <a:rPr kumimoji="1" lang="zh-CN" altLang="en-US" sz="2400" b="1" dirty="0" smtClean="0">
                <a:solidFill>
                  <a:srgbClr val="0066FF"/>
                </a:solidFill>
                <a:latin typeface="黑体" panose="02010609060101010101" pitchFamily="49" charset="-122"/>
                <a:ea typeface="黑体" panose="02010609060101010101" pitchFamily="49" charset="-122"/>
                <a:sym typeface="+mn-ea"/>
              </a:rPr>
              <a:t>细胞膜异常与疾病（了解）</a:t>
            </a:r>
            <a:endParaRPr kumimoji="1" lang="zh-CN" altLang="en-US" sz="2400" b="1" dirty="0" smtClean="0">
              <a:solidFill>
                <a:srgbClr val="0066FF"/>
              </a:solidFill>
              <a:latin typeface="黑体" panose="02010609060101010101" pitchFamily="49" charset="-122"/>
              <a:ea typeface="黑体" panose="02010609060101010101" pitchFamily="49" charset="-122"/>
            </a:endParaRPr>
          </a:p>
          <a:p>
            <a:pPr marL="571500" indent="-571500" algn="ctr" eaLnBrk="1" fontAlgn="t" hangingPunct="1">
              <a:lnSpc>
                <a:spcPct val="150000"/>
              </a:lnSpc>
              <a:spcBef>
                <a:spcPct val="0"/>
              </a:spcBef>
              <a:spcAft>
                <a:spcPct val="0"/>
              </a:spcAft>
              <a:buFont typeface="Wingdings" panose="05000000000000000000" pitchFamily="2" charset="2"/>
              <a:buChar char="u"/>
            </a:pPr>
            <a:endParaRPr lang="zh-CN" altLang="en-US" sz="2400"/>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ChangeArrowheads="1"/>
          </p:cNvSpPr>
          <p:nvPr>
            <p:custDataLst>
              <p:tags r:id="rId2"/>
            </p:custDataLst>
          </p:nvPr>
        </p:nvSpPr>
        <p:spPr bwMode="auto">
          <a:xfrm>
            <a:off x="755650" y="1493838"/>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buFont typeface="Arial" panose="020B0604020202020204" pitchFamily="34" charset="0"/>
              <a:buNone/>
            </a:pPr>
            <a:r>
              <a:rPr lang="en-US" altLang="zh-CN" sz="2400" dirty="0">
                <a:solidFill>
                  <a:srgbClr val="FF0000"/>
                </a:solidFill>
                <a:latin typeface="黑体" panose="02010609060101010101" pitchFamily="49" charset="-122"/>
                <a:ea typeface="黑体" panose="02010609060101010101" pitchFamily="49" charset="-122"/>
              </a:rPr>
              <a:t>1.</a:t>
            </a:r>
            <a:r>
              <a:rPr lang="zh-CN" altLang="en-US" sz="2400" dirty="0">
                <a:solidFill>
                  <a:srgbClr val="FF0000"/>
                </a:solidFill>
                <a:latin typeface="黑体" panose="02010609060101010101" pitchFamily="49" charset="-122"/>
                <a:ea typeface="黑体" panose="02010609060101010101" pitchFamily="49" charset="-122"/>
              </a:rPr>
              <a:t>膜脂的流动性</a:t>
            </a:r>
          </a:p>
        </p:txBody>
      </p:sp>
      <p:sp>
        <p:nvSpPr>
          <p:cNvPr id="34821" name="Rectangle 5"/>
          <p:cNvSpPr>
            <a:spLocks noChangeArrowheads="1"/>
          </p:cNvSpPr>
          <p:nvPr>
            <p:custDataLst>
              <p:tags r:id="rId3"/>
            </p:custDataLst>
          </p:nvPr>
        </p:nvSpPr>
        <p:spPr bwMode="auto">
          <a:xfrm>
            <a:off x="1116330" y="5139055"/>
            <a:ext cx="8394065" cy="891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30000"/>
              </a:lnSpc>
              <a:spcBef>
                <a:spcPct val="0"/>
              </a:spcBef>
              <a:spcAft>
                <a:spcPct val="0"/>
              </a:spcAft>
              <a:buFont typeface="Arial" panose="020B0604020202020204" pitchFamily="34" charset="0"/>
              <a:buNone/>
            </a:pPr>
            <a:r>
              <a:rPr lang="en-US" altLang="zh-CN" sz="1600">
                <a:solidFill>
                  <a:srgbClr val="000000"/>
                </a:solidFill>
                <a:latin typeface="黑体" panose="02010609060101010101" pitchFamily="49" charset="-122"/>
                <a:ea typeface="黑体" panose="02010609060101010101" pitchFamily="49" charset="-122"/>
              </a:rPr>
              <a:t>1.</a:t>
            </a:r>
            <a:r>
              <a:rPr lang="en-US" altLang="zh-CN" sz="2000" b="1">
                <a:solidFill>
                  <a:srgbClr val="3333FF"/>
                </a:solidFill>
                <a:latin typeface="黑体" panose="02010609060101010101" pitchFamily="49" charset="-122"/>
                <a:ea typeface="黑体" panose="02010609060101010101" pitchFamily="49" charset="-122"/>
              </a:rPr>
              <a:t> </a:t>
            </a:r>
            <a:r>
              <a:rPr lang="zh-CN" altLang="en-US" sz="2000" b="1">
                <a:solidFill>
                  <a:srgbClr val="3333FF"/>
                </a:solidFill>
                <a:latin typeface="黑体" panose="02010609060101010101" pitchFamily="49" charset="-122"/>
                <a:ea typeface="黑体" panose="02010609060101010101" pitchFamily="49" charset="-122"/>
              </a:rPr>
              <a:t>侧向扩散            </a:t>
            </a:r>
            <a:r>
              <a:rPr lang="en-US" altLang="zh-CN" sz="2000" b="1">
                <a:solidFill>
                  <a:srgbClr val="3333FF"/>
                </a:solidFill>
                <a:latin typeface="黑体" panose="02010609060101010101" pitchFamily="49" charset="-122"/>
                <a:ea typeface="黑体" panose="02010609060101010101" pitchFamily="49" charset="-122"/>
              </a:rPr>
              <a:t>2. </a:t>
            </a:r>
            <a:r>
              <a:rPr lang="zh-CN" altLang="en-US" sz="2000" b="1">
                <a:solidFill>
                  <a:srgbClr val="3333FF"/>
                </a:solidFill>
                <a:latin typeface="黑体" panose="02010609060101010101" pitchFamily="49" charset="-122"/>
                <a:ea typeface="黑体" panose="02010609060101010101" pitchFamily="49" charset="-122"/>
              </a:rPr>
              <a:t>旋转运动           </a:t>
            </a:r>
            <a:r>
              <a:rPr lang="en-US" altLang="zh-CN" sz="2000" b="1">
                <a:solidFill>
                  <a:srgbClr val="3333FF"/>
                </a:solidFill>
                <a:latin typeface="黑体" panose="02010609060101010101" pitchFamily="49" charset="-122"/>
                <a:ea typeface="黑体" panose="02010609060101010101" pitchFamily="49" charset="-122"/>
              </a:rPr>
              <a:t>3. </a:t>
            </a:r>
            <a:r>
              <a:rPr lang="zh-CN" altLang="en-US" sz="2000" b="1">
                <a:solidFill>
                  <a:srgbClr val="3333FF"/>
                </a:solidFill>
                <a:latin typeface="黑体" panose="02010609060101010101" pitchFamily="49" charset="-122"/>
                <a:ea typeface="黑体" panose="02010609060101010101" pitchFamily="49" charset="-122"/>
              </a:rPr>
              <a:t>摆动运动 </a:t>
            </a:r>
          </a:p>
          <a:p>
            <a:pPr fontAlgn="base">
              <a:lnSpc>
                <a:spcPct val="130000"/>
              </a:lnSpc>
              <a:spcBef>
                <a:spcPct val="0"/>
              </a:spcBef>
              <a:spcAft>
                <a:spcPct val="0"/>
              </a:spcAft>
              <a:buFont typeface="Arial" panose="020B0604020202020204" pitchFamily="34" charset="0"/>
              <a:buNone/>
            </a:pPr>
            <a:r>
              <a:rPr lang="en-US" altLang="zh-CN" sz="2000" b="1">
                <a:solidFill>
                  <a:srgbClr val="3333FF"/>
                </a:solidFill>
                <a:latin typeface="黑体" panose="02010609060101010101" pitchFamily="49" charset="-122"/>
                <a:ea typeface="黑体" panose="02010609060101010101" pitchFamily="49" charset="-122"/>
              </a:rPr>
              <a:t>4. </a:t>
            </a:r>
            <a:r>
              <a:rPr lang="zh-CN" altLang="en-US" sz="2000" b="1">
                <a:solidFill>
                  <a:srgbClr val="3333FF"/>
                </a:solidFill>
                <a:latin typeface="黑体" panose="02010609060101010101" pitchFamily="49" charset="-122"/>
                <a:ea typeface="黑体" panose="02010609060101010101" pitchFamily="49" charset="-122"/>
              </a:rPr>
              <a:t>伸缩震荡            </a:t>
            </a:r>
            <a:r>
              <a:rPr lang="en-US" altLang="zh-CN" sz="2000" b="1">
                <a:solidFill>
                  <a:srgbClr val="3333FF"/>
                </a:solidFill>
                <a:latin typeface="黑体" panose="02010609060101010101" pitchFamily="49" charset="-122"/>
                <a:ea typeface="黑体" panose="02010609060101010101" pitchFamily="49" charset="-122"/>
              </a:rPr>
              <a:t>5.</a:t>
            </a:r>
            <a:r>
              <a:rPr lang="zh-CN" altLang="en-US" sz="2000" b="1">
                <a:solidFill>
                  <a:srgbClr val="3333FF"/>
                </a:solidFill>
                <a:latin typeface="黑体" panose="02010609060101010101" pitchFamily="49" charset="-122"/>
                <a:ea typeface="黑体" panose="02010609060101010101" pitchFamily="49" charset="-122"/>
              </a:rPr>
              <a:t>翻转运动            </a:t>
            </a:r>
            <a:r>
              <a:rPr lang="en-US" altLang="zh-CN" sz="2000" b="1">
                <a:solidFill>
                  <a:srgbClr val="3333FF"/>
                </a:solidFill>
                <a:latin typeface="黑体" panose="02010609060101010101" pitchFamily="49" charset="-122"/>
                <a:ea typeface="黑体" panose="02010609060101010101" pitchFamily="49" charset="-122"/>
              </a:rPr>
              <a:t>6. </a:t>
            </a:r>
            <a:r>
              <a:rPr lang="zh-CN" altLang="en-US" sz="2000" b="1">
                <a:solidFill>
                  <a:srgbClr val="3333FF"/>
                </a:solidFill>
                <a:latin typeface="黑体" panose="02010609060101010101" pitchFamily="49" charset="-122"/>
                <a:ea typeface="黑体" panose="02010609060101010101" pitchFamily="49" charset="-122"/>
              </a:rPr>
              <a:t>旋转异构</a:t>
            </a:r>
          </a:p>
        </p:txBody>
      </p:sp>
      <p:sp>
        <p:nvSpPr>
          <p:cNvPr id="5" name="Text Box 3"/>
          <p:cNvSpPr txBox="1">
            <a:spLocks noChangeArrowheads="1"/>
          </p:cNvSpPr>
          <p:nvPr>
            <p:custDataLst>
              <p:tags r:id="rId4"/>
            </p:custDataLst>
          </p:nvPr>
        </p:nvSpPr>
        <p:spPr bwMode="auto">
          <a:xfrm>
            <a:off x="395536" y="752725"/>
            <a:ext cx="477202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20000"/>
              </a:lnSpc>
              <a:spcBef>
                <a:spcPct val="0"/>
              </a:spcBef>
              <a:spcAft>
                <a:spcPct val="0"/>
              </a:spcAft>
              <a:buFont typeface="Arial" panose="020B0604020202020204" pitchFamily="34" charset="0"/>
              <a:buNone/>
            </a:pPr>
            <a:r>
              <a:rPr lang="zh-CN" altLang="en-US" sz="2400" dirty="0" smtClean="0">
                <a:solidFill>
                  <a:srgbClr val="000000"/>
                </a:solidFill>
                <a:latin typeface="黑体" panose="02010609060101010101" pitchFamily="49" charset="-122"/>
                <a:ea typeface="黑体" panose="02010609060101010101" pitchFamily="49" charset="-122"/>
              </a:rPr>
              <a:t>（二）</a:t>
            </a:r>
            <a:r>
              <a:rPr lang="zh-CN" altLang="en-US" sz="2400" dirty="0">
                <a:solidFill>
                  <a:srgbClr val="000000"/>
                </a:solidFill>
                <a:latin typeface="黑体" panose="02010609060101010101" pitchFamily="49" charset="-122"/>
                <a:ea typeface="黑体" panose="02010609060101010101" pitchFamily="49" charset="-122"/>
              </a:rPr>
              <a:t>膜</a:t>
            </a:r>
            <a:r>
              <a:rPr lang="zh-CN" altLang="en-US" sz="2400" dirty="0" smtClean="0">
                <a:solidFill>
                  <a:srgbClr val="000000"/>
                </a:solidFill>
                <a:latin typeface="黑体" panose="02010609060101010101" pitchFamily="49" charset="-122"/>
                <a:ea typeface="黑体" panose="02010609060101010101" pitchFamily="49" charset="-122"/>
              </a:rPr>
              <a:t>的</a:t>
            </a:r>
            <a:r>
              <a:rPr lang="zh-CN" altLang="en-US" sz="2400" dirty="0">
                <a:solidFill>
                  <a:srgbClr val="000000"/>
                </a:solidFill>
                <a:latin typeface="黑体" panose="02010609060101010101" pitchFamily="49" charset="-122"/>
                <a:ea typeface="黑体" panose="02010609060101010101" pitchFamily="49" charset="-122"/>
              </a:rPr>
              <a:t>流动性</a:t>
            </a:r>
          </a:p>
        </p:txBody>
      </p:sp>
      <p:pic>
        <p:nvPicPr>
          <p:cNvPr id="34820" name="Picture 4" descr="image016"/>
          <p:cNvPicPr>
            <a:picLocks noChangeAspect="1" noChangeArrowheads="1"/>
          </p:cNvPicPr>
          <p:nvPr>
            <p:custDataLst>
              <p:tags r:id="rId5"/>
            </p:custDataLst>
          </p:nvPr>
        </p:nvPicPr>
        <p:blipFill>
          <a:blip r:embed="rId7">
            <a:extLst>
              <a:ext uri="{28A0092B-C50C-407E-A947-70E740481C1C}">
                <a14:useLocalDpi xmlns:a14="http://schemas.microsoft.com/office/drawing/2010/main" val="0"/>
              </a:ext>
            </a:extLst>
          </a:blip>
          <a:srcRect/>
          <a:stretch>
            <a:fillRect/>
          </a:stretch>
        </p:blipFill>
        <p:spPr bwMode="auto">
          <a:xfrm>
            <a:off x="755650" y="2214563"/>
            <a:ext cx="9144000" cy="251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custDataLst>
              <p:tags r:id="rId3"/>
            </p:custDataLst>
          </p:nvPr>
        </p:nvSpPr>
        <p:spPr bwMode="auto">
          <a:xfrm>
            <a:off x="561974" y="4778375"/>
            <a:ext cx="494030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gn="ctr" fontAlgn="base">
              <a:spcBef>
                <a:spcPct val="0"/>
              </a:spcBef>
              <a:spcAft>
                <a:spcPct val="0"/>
              </a:spcAft>
              <a:buFont typeface="Wingdings" panose="05000000000000000000" pitchFamily="2" charset="2"/>
              <a:buChar char="l"/>
            </a:pPr>
            <a:r>
              <a:rPr lang="zh-CN" altLang="en-US" sz="1600" b="1" dirty="0">
                <a:solidFill>
                  <a:srgbClr val="0000FF"/>
                </a:solidFill>
                <a:latin typeface="黑体" panose="02010609060101010101" pitchFamily="49" charset="-122"/>
                <a:ea typeface="黑体" panose="02010609060101010101" pitchFamily="49" charset="-122"/>
              </a:rPr>
              <a:t>脂肪酸链的</a:t>
            </a:r>
            <a:r>
              <a:rPr lang="zh-CN" altLang="en-US" sz="1600" b="1" dirty="0" smtClean="0">
                <a:solidFill>
                  <a:srgbClr val="0000FF"/>
                </a:solidFill>
                <a:latin typeface="黑体" panose="02010609060101010101" pitchFamily="49" charset="-122"/>
                <a:ea typeface="黑体" panose="02010609060101010101" pitchFamily="49" charset="-122"/>
              </a:rPr>
              <a:t>长度</a:t>
            </a:r>
            <a:r>
              <a:rPr lang="zh-CN" altLang="en-US" sz="1600" dirty="0" smtClean="0">
                <a:solidFill>
                  <a:srgbClr val="000000"/>
                </a:solidFill>
                <a:latin typeface="黑体" panose="02010609060101010101" pitchFamily="49" charset="-122"/>
                <a:ea typeface="黑体" panose="02010609060101010101" pitchFamily="49" charset="-122"/>
              </a:rPr>
              <a:t>：脂肪酸链越短，其相变温度低，则流动性大；反之，则相反</a:t>
            </a:r>
            <a:r>
              <a:rPr lang="zh-CN" altLang="en-US" sz="1600" dirty="0" smtClean="0">
                <a:solidFill>
                  <a:srgbClr val="000000"/>
                </a:solidFill>
                <a:latin typeface="黑体" panose="02010609060101010101" pitchFamily="49" charset="-122"/>
                <a:ea typeface="黑体" panose="02010609060101010101" pitchFamily="49" charset="-122"/>
              </a:rPr>
              <a:t>；</a:t>
            </a:r>
            <a:endParaRPr lang="en-US" altLang="zh-CN" sz="1600" dirty="0" smtClean="0">
              <a:solidFill>
                <a:srgbClr val="000000"/>
              </a:solidFill>
              <a:latin typeface="黑体" panose="02010609060101010101" pitchFamily="49" charset="-122"/>
              <a:ea typeface="黑体" panose="02010609060101010101" pitchFamily="49" charset="-122"/>
            </a:endParaRPr>
          </a:p>
          <a:p>
            <a:pPr marL="285750" indent="-285750" algn="ctr" fontAlgn="base">
              <a:spcBef>
                <a:spcPct val="0"/>
              </a:spcBef>
              <a:spcAft>
                <a:spcPct val="0"/>
              </a:spcAft>
              <a:buFont typeface="Wingdings" panose="05000000000000000000" pitchFamily="2" charset="2"/>
              <a:buChar char="l"/>
            </a:pPr>
            <a:endParaRPr lang="en-US" altLang="zh-CN" sz="1600" dirty="0" smtClean="0">
              <a:solidFill>
                <a:srgbClr val="000000"/>
              </a:solidFill>
              <a:latin typeface="黑体" panose="02010609060101010101" pitchFamily="49" charset="-122"/>
              <a:ea typeface="黑体" panose="02010609060101010101" pitchFamily="49" charset="-122"/>
            </a:endParaRPr>
          </a:p>
          <a:p>
            <a:pPr marL="285750" indent="-285750" algn="ctr" fontAlgn="base">
              <a:spcBef>
                <a:spcPct val="0"/>
              </a:spcBef>
              <a:spcAft>
                <a:spcPct val="0"/>
              </a:spcAft>
              <a:buFont typeface="Wingdings" panose="05000000000000000000" pitchFamily="2" charset="2"/>
              <a:buChar char="l"/>
            </a:pPr>
            <a:r>
              <a:rPr lang="zh-CN" altLang="en-US" sz="1600" b="1" dirty="0" smtClean="0">
                <a:solidFill>
                  <a:srgbClr val="0000FF"/>
                </a:solidFill>
                <a:latin typeface="黑体" panose="02010609060101010101" pitchFamily="49" charset="-122"/>
                <a:ea typeface="黑体" panose="02010609060101010101" pitchFamily="49" charset="-122"/>
              </a:rPr>
              <a:t>脂肪酸链的不</a:t>
            </a:r>
            <a:r>
              <a:rPr lang="zh-CN" altLang="en-US" sz="1600" b="1" dirty="0">
                <a:solidFill>
                  <a:srgbClr val="0000FF"/>
                </a:solidFill>
                <a:latin typeface="黑体" panose="02010609060101010101" pitchFamily="49" charset="-122"/>
                <a:ea typeface="黑体" panose="02010609060101010101" pitchFamily="49" charset="-122"/>
              </a:rPr>
              <a:t>饱和</a:t>
            </a:r>
            <a:r>
              <a:rPr lang="zh-CN" altLang="en-US" sz="1600" b="1" dirty="0" smtClean="0">
                <a:solidFill>
                  <a:srgbClr val="0000FF"/>
                </a:solidFill>
                <a:latin typeface="黑体" panose="02010609060101010101" pitchFamily="49" charset="-122"/>
                <a:ea typeface="黑体" panose="02010609060101010101" pitchFamily="49" charset="-122"/>
              </a:rPr>
              <a:t>程度</a:t>
            </a:r>
            <a:r>
              <a:rPr lang="zh-CN" altLang="en-US" sz="1600" dirty="0" smtClean="0">
                <a:solidFill>
                  <a:srgbClr val="000000"/>
                </a:solidFill>
                <a:latin typeface="黑体" panose="02010609060101010101" pitchFamily="49" charset="-122"/>
                <a:ea typeface="黑体" panose="02010609060101010101" pitchFamily="49" charset="-122"/>
              </a:rPr>
              <a:t>：双键越多，双键处易弯曲，链疏松，流动性越大</a:t>
            </a:r>
            <a:r>
              <a:rPr lang="zh-CN" altLang="en-US" sz="1600" dirty="0" smtClean="0">
                <a:solidFill>
                  <a:srgbClr val="000000"/>
                </a:solidFill>
                <a:latin typeface="黑体" panose="02010609060101010101" pitchFamily="49" charset="-122"/>
                <a:ea typeface="黑体" panose="02010609060101010101" pitchFamily="49" charset="-122"/>
              </a:rPr>
              <a:t>。</a:t>
            </a:r>
            <a:endParaRPr lang="en-US" altLang="zh-CN" sz="1600" dirty="0" smtClean="0">
              <a:solidFill>
                <a:srgbClr val="000000"/>
              </a:solidFill>
              <a:latin typeface="黑体" panose="02010609060101010101" pitchFamily="49" charset="-122"/>
              <a:ea typeface="黑体" panose="02010609060101010101" pitchFamily="49" charset="-122"/>
            </a:endParaRPr>
          </a:p>
          <a:p>
            <a:pPr marL="285750" indent="-285750" algn="ctr" fontAlgn="base">
              <a:spcBef>
                <a:spcPct val="0"/>
              </a:spcBef>
              <a:spcAft>
                <a:spcPct val="0"/>
              </a:spcAft>
              <a:buFont typeface="Wingdings" panose="05000000000000000000" pitchFamily="2" charset="2"/>
              <a:buChar char="l"/>
            </a:pPr>
            <a:endParaRPr lang="en-US" altLang="zh-CN" sz="1600" dirty="0" smtClean="0">
              <a:solidFill>
                <a:srgbClr val="000000"/>
              </a:solidFill>
              <a:latin typeface="黑体" panose="02010609060101010101" pitchFamily="49" charset="-122"/>
              <a:ea typeface="黑体" panose="02010609060101010101" pitchFamily="49" charset="-122"/>
            </a:endParaRPr>
          </a:p>
          <a:p>
            <a:pPr marL="285750" indent="-285750" algn="ctr" fontAlgn="base">
              <a:spcBef>
                <a:spcPct val="0"/>
              </a:spcBef>
              <a:spcAft>
                <a:spcPct val="0"/>
              </a:spcAft>
              <a:buFont typeface="Arial" panose="020B0604020202020204" pitchFamily="34" charset="0"/>
              <a:buChar char="•"/>
            </a:pPr>
            <a:endParaRPr lang="zh-CN" altLang="en-US" sz="1600" dirty="0">
              <a:solidFill>
                <a:srgbClr val="000000"/>
              </a:solidFill>
              <a:latin typeface="黑体" panose="02010609060101010101" pitchFamily="49" charset="-122"/>
              <a:ea typeface="黑体" panose="02010609060101010101" pitchFamily="49" charset="-122"/>
            </a:endParaRPr>
          </a:p>
        </p:txBody>
      </p:sp>
      <p:sp>
        <p:nvSpPr>
          <p:cNvPr id="39939" name="Rectangle 3"/>
          <p:cNvSpPr>
            <a:spLocks noChangeArrowheads="1"/>
          </p:cNvSpPr>
          <p:nvPr>
            <p:custDataLst>
              <p:tags r:id="rId4"/>
            </p:custDataLst>
          </p:nvPr>
        </p:nvSpPr>
        <p:spPr bwMode="auto">
          <a:xfrm>
            <a:off x="6108970" y="4781550"/>
            <a:ext cx="23764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gn="ctr" fontAlgn="base">
              <a:spcBef>
                <a:spcPct val="0"/>
              </a:spcBef>
              <a:spcAft>
                <a:spcPct val="0"/>
              </a:spcAft>
              <a:buFont typeface="Wingdings" panose="05000000000000000000" pitchFamily="2" charset="2"/>
              <a:buChar char="l"/>
            </a:pPr>
            <a:r>
              <a:rPr lang="zh-CN" altLang="en-US" sz="1600" b="1" dirty="0">
                <a:solidFill>
                  <a:srgbClr val="0000FF"/>
                </a:solidFill>
                <a:latin typeface="黑体" panose="02010609060101010101" pitchFamily="49" charset="-122"/>
                <a:ea typeface="黑体" panose="02010609060101010101" pitchFamily="49" charset="-122"/>
              </a:rPr>
              <a:t>胆固醇的影响</a:t>
            </a:r>
          </a:p>
        </p:txBody>
      </p:sp>
      <p:graphicFrame>
        <p:nvGraphicFramePr>
          <p:cNvPr id="39940" name="Object 4"/>
          <p:cNvGraphicFramePr>
            <a:graphicFrameLocks noChangeAspect="1"/>
          </p:cNvGraphicFramePr>
          <p:nvPr>
            <p:custDataLst>
              <p:tags r:id="rId5"/>
            </p:custDataLst>
          </p:nvPr>
        </p:nvGraphicFramePr>
        <p:xfrm>
          <a:off x="4716016" y="741437"/>
          <a:ext cx="3392488" cy="2628900"/>
        </p:xfrm>
        <a:graphic>
          <a:graphicData uri="http://schemas.openxmlformats.org/presentationml/2006/ole">
            <mc:AlternateContent xmlns:mc="http://schemas.openxmlformats.org/markup-compatibility/2006">
              <mc:Choice xmlns:v="urn:schemas-microsoft-com:vml" Requires="v">
                <p:oleObj spid="_x0000_s11373" r:id="rId10" imgW="3073400" imgH="1625600" progId="Photoshop.Image.7">
                  <p:embed/>
                </p:oleObj>
              </mc:Choice>
              <mc:Fallback>
                <p:oleObj r:id="rId10" imgW="3073400" imgH="1625600" progId="Photoshop.Image.7">
                  <p:embed/>
                  <p:pic>
                    <p:nvPicPr>
                      <p:cNvPr id="0" name="图片 113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6016" y="741437"/>
                        <a:ext cx="3392488"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9941" name="Picture 5" descr="qq"/>
          <p:cNvPicPr>
            <a:picLocks noChangeAspect="1" noChangeArrowheads="1"/>
          </p:cNvPicPr>
          <p:nvPr>
            <p:custDataLst>
              <p:tags r:id="rId6"/>
            </p:custDataLst>
          </p:nvPr>
        </p:nvPicPr>
        <p:blipFill>
          <a:blip r:embed="rId12">
            <a:extLst>
              <a:ext uri="{28A0092B-C50C-407E-A947-70E740481C1C}">
                <a14:useLocalDpi xmlns:a14="http://schemas.microsoft.com/office/drawing/2010/main" val="0"/>
              </a:ext>
            </a:extLst>
          </a:blip>
          <a:srcRect/>
          <a:stretch>
            <a:fillRect/>
          </a:stretch>
        </p:blipFill>
        <p:spPr bwMode="auto">
          <a:xfrm>
            <a:off x="-72256" y="1136465"/>
            <a:ext cx="4140200" cy="344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custDataLst>
              <p:tags r:id="rId7"/>
            </p:custDataLst>
          </p:nvPr>
        </p:nvSpPr>
        <p:spPr>
          <a:xfrm>
            <a:off x="561974" y="6187584"/>
            <a:ext cx="5688632" cy="338554"/>
          </a:xfrm>
          <a:prstGeom prst="rect">
            <a:avLst/>
          </a:prstGeom>
          <a:noFill/>
        </p:spPr>
        <p:txBody>
          <a:bodyPr wrap="square" rtlCol="0">
            <a:spAutoFit/>
          </a:bodyPr>
          <a:lstStyle/>
          <a:p>
            <a:pPr marL="285750" indent="-285750">
              <a:buFont typeface="Wingdings" panose="05000000000000000000" pitchFamily="2" charset="2"/>
              <a:buChar char="l"/>
            </a:pPr>
            <a:r>
              <a:rPr lang="zh-CN" altLang="en-US" sz="1600" b="1" dirty="0" smtClean="0">
                <a:solidFill>
                  <a:srgbClr val="FF0000"/>
                </a:solidFill>
                <a:latin typeface="黑体" panose="02010609060101010101" pitchFamily="49" charset="-122"/>
                <a:ea typeface="黑体" panose="02010609060101010101" pitchFamily="49" charset="-122"/>
              </a:rPr>
              <a:t>相变温度：</a:t>
            </a:r>
            <a:r>
              <a:rPr lang="zh-CN" altLang="en-US" sz="1600" b="1" dirty="0" smtClean="0">
                <a:solidFill>
                  <a:srgbClr val="FF0000"/>
                </a:solidFill>
                <a:hlinkClick r:id="rId13"/>
              </a:rPr>
              <a:t>膜</a:t>
            </a:r>
            <a:r>
              <a:rPr lang="zh-CN" altLang="en-US" sz="1600" b="1" dirty="0">
                <a:solidFill>
                  <a:srgbClr val="FF0000"/>
                </a:solidFill>
              </a:rPr>
              <a:t>脂发生</a:t>
            </a:r>
            <a:r>
              <a:rPr lang="zh-CN" altLang="en-US" sz="1600" b="1" dirty="0">
                <a:solidFill>
                  <a:srgbClr val="FF0000"/>
                </a:solidFill>
                <a:hlinkClick r:id="rId14"/>
              </a:rPr>
              <a:t>相态</a:t>
            </a:r>
            <a:r>
              <a:rPr lang="zh-CN" altLang="en-US" sz="1600" b="1" dirty="0">
                <a:solidFill>
                  <a:srgbClr val="FF0000"/>
                </a:solidFill>
              </a:rPr>
              <a:t>转变的温度</a:t>
            </a:r>
          </a:p>
        </p:txBody>
      </p:sp>
      <p:sp>
        <p:nvSpPr>
          <p:cNvPr id="3" name="TextBox 2"/>
          <p:cNvSpPr txBox="1"/>
          <p:nvPr>
            <p:custDataLst>
              <p:tags r:id="rId8"/>
            </p:custDataLst>
          </p:nvPr>
        </p:nvSpPr>
        <p:spPr>
          <a:xfrm>
            <a:off x="238274" y="417798"/>
            <a:ext cx="3829670" cy="523220"/>
          </a:xfrm>
          <a:prstGeom prst="rect">
            <a:avLst/>
          </a:prstGeom>
          <a:noFill/>
        </p:spPr>
        <p:txBody>
          <a:bodyPr wrap="square" rtlCol="0">
            <a:spAutoFit/>
          </a:bodyPr>
          <a:lstStyle/>
          <a:p>
            <a:r>
              <a:rPr lang="zh-CN" altLang="en-US" sz="2800" b="1" dirty="0" smtClean="0">
                <a:solidFill>
                  <a:srgbClr val="0000FF"/>
                </a:solidFill>
                <a:latin typeface="黑体" panose="02010609060101010101" pitchFamily="49" charset="-122"/>
                <a:ea typeface="黑体" panose="02010609060101010101" pitchFamily="49" charset="-122"/>
              </a:rPr>
              <a:t>膜脂流动性</a:t>
            </a:r>
            <a:r>
              <a:rPr lang="zh-CN" altLang="en-US" sz="2800" b="1" dirty="0" smtClean="0">
                <a:solidFill>
                  <a:srgbClr val="0000FF"/>
                </a:solidFill>
                <a:latin typeface="黑体" panose="02010609060101010101" pitchFamily="49" charset="-122"/>
                <a:ea typeface="黑体" panose="02010609060101010101" pitchFamily="49" charset="-122"/>
              </a:rPr>
              <a:t>影响因素</a:t>
            </a:r>
            <a:endParaRPr lang="zh-CN" altLang="en-US" sz="2800" b="1" dirty="0">
              <a:solidFill>
                <a:srgbClr val="0000FF"/>
              </a:solidFill>
              <a:latin typeface="黑体" panose="02010609060101010101" pitchFamily="49" charset="-122"/>
              <a:ea typeface="黑体" panose="02010609060101010101" pitchFamily="49" charset="-122"/>
            </a:endParaRPr>
          </a:p>
        </p:txBody>
      </p:sp>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3"/>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1093788" y="981074"/>
            <a:ext cx="4824412"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4"/>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7254153" y="592296"/>
            <a:ext cx="3995737"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ext Box 5"/>
          <p:cNvSpPr txBox="1">
            <a:spLocks noChangeArrowheads="1"/>
          </p:cNvSpPr>
          <p:nvPr>
            <p:custDataLst>
              <p:tags r:id="rId4"/>
            </p:custDataLst>
          </p:nvPr>
        </p:nvSpPr>
        <p:spPr bwMode="auto">
          <a:xfrm>
            <a:off x="349106" y="137794"/>
            <a:ext cx="5761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zh-CN" altLang="en-US" sz="2800" u="sng" dirty="0">
                <a:solidFill>
                  <a:srgbClr val="FF0000"/>
                </a:solidFill>
                <a:latin typeface="黑体" panose="02010609060101010101" pitchFamily="49" charset="-122"/>
                <a:ea typeface="黑体" panose="02010609060101010101" pitchFamily="49" charset="-122"/>
              </a:rPr>
              <a:t>影响膜脂流动性的</a:t>
            </a:r>
            <a:r>
              <a:rPr lang="zh-CN" altLang="en-US" sz="2800" u="sng" dirty="0" smtClean="0">
                <a:solidFill>
                  <a:srgbClr val="FF0000"/>
                </a:solidFill>
                <a:latin typeface="黑体" panose="02010609060101010101" pitchFamily="49" charset="-122"/>
                <a:ea typeface="黑体" panose="02010609060101010101" pitchFamily="49" charset="-122"/>
              </a:rPr>
              <a:t>因素（</a:t>
            </a:r>
            <a:r>
              <a:rPr lang="zh-CN" altLang="en-US" sz="2800" u="sng" dirty="0" smtClean="0">
                <a:solidFill>
                  <a:srgbClr val="0000FF"/>
                </a:solidFill>
                <a:latin typeface="黑体" panose="02010609060101010101" pitchFamily="49" charset="-122"/>
                <a:ea typeface="黑体" panose="02010609060101010101" pitchFamily="49" charset="-122"/>
              </a:rPr>
              <a:t>掌握</a:t>
            </a:r>
            <a:r>
              <a:rPr lang="zh-CN" altLang="en-US" sz="2800" u="sng" dirty="0" smtClean="0">
                <a:solidFill>
                  <a:srgbClr val="FF0000"/>
                </a:solidFill>
                <a:latin typeface="黑体" panose="02010609060101010101" pitchFamily="49" charset="-122"/>
                <a:ea typeface="黑体" panose="02010609060101010101" pitchFamily="49" charset="-122"/>
              </a:rPr>
              <a:t>）</a:t>
            </a:r>
            <a:endParaRPr lang="zh-CN" altLang="en-US" sz="2800" u="sng" dirty="0">
              <a:solidFill>
                <a:srgbClr val="FF0000"/>
              </a:solidFill>
              <a:latin typeface="黑体" panose="02010609060101010101" pitchFamily="49" charset="-122"/>
              <a:ea typeface="黑体" panose="02010609060101010101" pitchFamily="49" charset="-122"/>
            </a:endParaRPr>
          </a:p>
        </p:txBody>
      </p:sp>
      <p:sp>
        <p:nvSpPr>
          <p:cNvPr id="651266" name="Rectangle 2"/>
          <p:cNvSpPr>
            <a:spLocks noGrp="1" noChangeArrowheads="1"/>
          </p:cNvSpPr>
          <p:nvPr>
            <p:custDataLst>
              <p:tags r:id="rId5"/>
            </p:custDataLst>
          </p:nvPr>
        </p:nvSpPr>
        <p:spPr>
          <a:xfrm>
            <a:off x="-298" y="4493259"/>
            <a:ext cx="8745587" cy="2276475"/>
          </a:xfrm>
          <a:prstGeom prst="rect">
            <a:avLst/>
          </a:prstGeom>
        </p:spPr>
        <p:txBody>
          <a:bodyPr vert="horz"/>
          <a:lstStyle>
            <a:lvl1pPr marL="342900" indent="-342900" algn="l" rtl="0" eaLnBrk="0" fontAlgn="base" hangingPunct="0">
              <a:spcBef>
                <a:spcPct val="20000"/>
              </a:spcBef>
              <a:spcAft>
                <a:spcPct val="0"/>
              </a:spcAft>
              <a:buFont typeface="Arial" panose="020B0604020202020204" pitchFamily="34" charset="0"/>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a:solidFill>
                  <a:schemeClr val="tx1"/>
                </a:solidFill>
                <a:latin typeface="+mn-lt"/>
                <a:ea typeface="+mn-ea"/>
                <a:cs typeface="+mn-cs"/>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9pPr>
          </a:lstStyle>
          <a:p>
            <a:pPr>
              <a:lnSpc>
                <a:spcPct val="80000"/>
              </a:lnSpc>
            </a:pPr>
            <a:r>
              <a:rPr lang="zh-CN" altLang="en-US" sz="1800" b="1" dirty="0" smtClean="0">
                <a:solidFill>
                  <a:srgbClr val="0000FF"/>
                </a:solidFill>
                <a:latin typeface="黑体" panose="02010609060101010101" pitchFamily="49" charset="-122"/>
                <a:ea typeface="黑体" panose="02010609060101010101" pitchFamily="49" charset="-122"/>
              </a:rPr>
              <a:t>脂肪酸的饱和</a:t>
            </a:r>
            <a:r>
              <a:rPr lang="zh-CN" altLang="en-US" sz="1800" b="1" dirty="0" smtClean="0">
                <a:solidFill>
                  <a:srgbClr val="0000FF"/>
                </a:solidFill>
                <a:latin typeface="黑体" panose="02010609060101010101" pitchFamily="49" charset="-122"/>
                <a:ea typeface="黑体" panose="02010609060101010101" pitchFamily="49" charset="-122"/>
              </a:rPr>
              <a:t>程度；</a:t>
            </a:r>
            <a:endParaRPr lang="en-US" altLang="zh-CN" sz="1800" b="1" dirty="0" smtClean="0">
              <a:solidFill>
                <a:srgbClr val="0000FF"/>
              </a:solidFill>
              <a:latin typeface="黑体" panose="02010609060101010101" pitchFamily="49" charset="-122"/>
              <a:ea typeface="黑体" panose="02010609060101010101" pitchFamily="49" charset="-122"/>
            </a:endParaRPr>
          </a:p>
          <a:p>
            <a:pPr>
              <a:lnSpc>
                <a:spcPct val="80000"/>
              </a:lnSpc>
            </a:pPr>
            <a:endParaRPr lang="zh-CN" altLang="en-US" sz="1800" b="1" dirty="0" smtClean="0">
              <a:solidFill>
                <a:srgbClr val="0000FF"/>
              </a:solidFill>
              <a:latin typeface="黑体" panose="02010609060101010101" pitchFamily="49" charset="-122"/>
              <a:ea typeface="黑体" panose="02010609060101010101" pitchFamily="49" charset="-122"/>
            </a:endParaRPr>
          </a:p>
          <a:p>
            <a:pPr>
              <a:lnSpc>
                <a:spcPct val="80000"/>
              </a:lnSpc>
            </a:pPr>
            <a:r>
              <a:rPr lang="zh-CN" altLang="en-US" sz="1800" b="1" dirty="0" smtClean="0">
                <a:solidFill>
                  <a:srgbClr val="0000FF"/>
                </a:solidFill>
                <a:latin typeface="黑体" panose="02010609060101010101" pitchFamily="49" charset="-122"/>
                <a:ea typeface="黑体" panose="02010609060101010101" pitchFamily="49" charset="-122"/>
              </a:rPr>
              <a:t>脂肪酸链的</a:t>
            </a:r>
            <a:r>
              <a:rPr lang="zh-CN" altLang="en-US" sz="1800" b="1" dirty="0" smtClean="0">
                <a:solidFill>
                  <a:srgbClr val="0000FF"/>
                </a:solidFill>
                <a:latin typeface="黑体" panose="02010609060101010101" pitchFamily="49" charset="-122"/>
                <a:ea typeface="黑体" panose="02010609060101010101" pitchFamily="49" charset="-122"/>
              </a:rPr>
              <a:t>长度；</a:t>
            </a:r>
            <a:endParaRPr lang="en-US" altLang="zh-CN" sz="1800" b="1" dirty="0" smtClean="0">
              <a:solidFill>
                <a:srgbClr val="0000FF"/>
              </a:solidFill>
              <a:latin typeface="黑体" panose="02010609060101010101" pitchFamily="49" charset="-122"/>
              <a:ea typeface="黑体" panose="02010609060101010101" pitchFamily="49" charset="-122"/>
            </a:endParaRPr>
          </a:p>
          <a:p>
            <a:pPr>
              <a:lnSpc>
                <a:spcPct val="80000"/>
              </a:lnSpc>
            </a:pPr>
            <a:endParaRPr lang="zh-CN" altLang="en-US" sz="1800" b="1" dirty="0" smtClean="0">
              <a:solidFill>
                <a:srgbClr val="0000FF"/>
              </a:solidFill>
              <a:latin typeface="黑体" panose="02010609060101010101" pitchFamily="49" charset="-122"/>
              <a:ea typeface="黑体" panose="02010609060101010101" pitchFamily="49" charset="-122"/>
            </a:endParaRPr>
          </a:p>
          <a:p>
            <a:pPr>
              <a:lnSpc>
                <a:spcPct val="80000"/>
              </a:lnSpc>
            </a:pPr>
            <a:r>
              <a:rPr lang="zh-CN" altLang="en-US" sz="1800" b="1" dirty="0" smtClean="0">
                <a:solidFill>
                  <a:srgbClr val="0000FF"/>
                </a:solidFill>
                <a:latin typeface="黑体" panose="02010609060101010101" pitchFamily="49" charset="-122"/>
                <a:ea typeface="黑体" panose="02010609060101010101" pitchFamily="49" charset="-122"/>
              </a:rPr>
              <a:t>胆固醇</a:t>
            </a:r>
            <a:r>
              <a:rPr lang="zh-CN" altLang="en-US" sz="1800" b="1" dirty="0" smtClean="0">
                <a:solidFill>
                  <a:srgbClr val="0000FF"/>
                </a:solidFill>
                <a:latin typeface="黑体" panose="02010609060101010101" pitchFamily="49" charset="-122"/>
                <a:ea typeface="黑体" panose="02010609060101010101" pitchFamily="49" charset="-122"/>
              </a:rPr>
              <a:t>含量；</a:t>
            </a:r>
            <a:endParaRPr lang="zh-CN" altLang="en-US" sz="1800" b="1" dirty="0" smtClean="0">
              <a:solidFill>
                <a:srgbClr val="0000FF"/>
              </a:solidFill>
              <a:latin typeface="黑体" panose="02010609060101010101" pitchFamily="49" charset="-122"/>
              <a:ea typeface="黑体" panose="02010609060101010101" pitchFamily="49" charset="-122"/>
            </a:endParaRPr>
          </a:p>
          <a:p>
            <a:pPr>
              <a:lnSpc>
                <a:spcPct val="80000"/>
              </a:lnSpc>
            </a:pPr>
            <a:r>
              <a:rPr lang="zh-CN" altLang="en-US" sz="1800" b="1" dirty="0" smtClean="0">
                <a:solidFill>
                  <a:srgbClr val="0000FF"/>
                </a:solidFill>
                <a:latin typeface="黑体" panose="02010609060101010101" pitchFamily="49" charset="-122"/>
                <a:ea typeface="黑体" panose="02010609060101010101" pitchFamily="49" charset="-122"/>
              </a:rPr>
              <a:t>卵磷脂（</a:t>
            </a:r>
            <a:r>
              <a:rPr lang="zh-CN" altLang="en-US" sz="1800" b="1" dirty="0" smtClean="0">
                <a:solidFill>
                  <a:srgbClr val="C00000"/>
                </a:solidFill>
                <a:latin typeface="黑体" panose="02010609060101010101" pitchFamily="49" charset="-122"/>
                <a:ea typeface="黑体" panose="02010609060101010101" pitchFamily="49" charset="-122"/>
              </a:rPr>
              <a:t>磷脂酰胆碱：脂肪酸链不饱和程度高</a:t>
            </a:r>
            <a:r>
              <a:rPr lang="zh-CN" altLang="en-US" sz="1800" b="1" dirty="0" smtClean="0">
                <a:solidFill>
                  <a:srgbClr val="0000FF"/>
                </a:solidFill>
                <a:latin typeface="黑体" panose="02010609060101010101" pitchFamily="49" charset="-122"/>
                <a:ea typeface="黑体" panose="02010609060101010101" pitchFamily="49" charset="-122"/>
              </a:rPr>
              <a:t>）</a:t>
            </a:r>
            <a:r>
              <a:rPr lang="en-US" altLang="zh-CN" sz="1800" b="1" dirty="0" smtClean="0">
                <a:solidFill>
                  <a:srgbClr val="0000FF"/>
                </a:solidFill>
                <a:latin typeface="黑体" panose="02010609060101010101" pitchFamily="49" charset="-122"/>
                <a:ea typeface="黑体" panose="02010609060101010101" pitchFamily="49" charset="-122"/>
              </a:rPr>
              <a:t>/</a:t>
            </a:r>
            <a:r>
              <a:rPr lang="zh-CN" altLang="en-US" sz="1800" b="1" dirty="0" smtClean="0">
                <a:solidFill>
                  <a:srgbClr val="0000FF"/>
                </a:solidFill>
                <a:latin typeface="黑体" panose="02010609060101010101" pitchFamily="49" charset="-122"/>
                <a:ea typeface="黑体" panose="02010609060101010101" pitchFamily="49" charset="-122"/>
              </a:rPr>
              <a:t>鞘磷脂（</a:t>
            </a:r>
            <a:r>
              <a:rPr lang="zh-CN" altLang="en-US" sz="1800" b="1" dirty="0">
                <a:solidFill>
                  <a:srgbClr val="C00000"/>
                </a:solidFill>
                <a:latin typeface="黑体" panose="02010609060101010101" pitchFamily="49" charset="-122"/>
                <a:ea typeface="黑体" panose="02010609060101010101" pitchFamily="49" charset="-122"/>
              </a:rPr>
              <a:t>脂肪酸</a:t>
            </a:r>
            <a:r>
              <a:rPr lang="zh-CN" altLang="en-US" sz="1800" b="1" dirty="0" smtClean="0">
                <a:solidFill>
                  <a:srgbClr val="C00000"/>
                </a:solidFill>
                <a:latin typeface="黑体" panose="02010609060101010101" pitchFamily="49" charset="-122"/>
                <a:ea typeface="黑体" panose="02010609060101010101" pitchFamily="49" charset="-122"/>
              </a:rPr>
              <a:t>链饱和</a:t>
            </a:r>
            <a:r>
              <a:rPr lang="zh-CN" altLang="en-US" sz="1800" b="1" dirty="0">
                <a:solidFill>
                  <a:srgbClr val="C00000"/>
                </a:solidFill>
                <a:latin typeface="黑体" panose="02010609060101010101" pitchFamily="49" charset="-122"/>
                <a:ea typeface="黑体" panose="02010609060101010101" pitchFamily="49" charset="-122"/>
              </a:rPr>
              <a:t>程度高</a:t>
            </a:r>
            <a:r>
              <a:rPr lang="zh-CN" altLang="en-US" sz="1800" b="1" dirty="0" smtClean="0">
                <a:solidFill>
                  <a:srgbClr val="0000FF"/>
                </a:solidFill>
                <a:latin typeface="黑体" panose="02010609060101010101" pitchFamily="49" charset="-122"/>
                <a:ea typeface="黑体" panose="02010609060101010101" pitchFamily="49" charset="-122"/>
              </a:rPr>
              <a:t>）的比值：</a:t>
            </a:r>
            <a:r>
              <a:rPr lang="zh-CN" altLang="en-US" sz="1800" b="1" dirty="0" smtClean="0">
                <a:solidFill>
                  <a:srgbClr val="C00000"/>
                </a:solidFill>
                <a:latin typeface="黑体" panose="02010609060101010101" pitchFamily="49" charset="-122"/>
                <a:ea typeface="黑体" panose="02010609060101010101" pitchFamily="49" charset="-122"/>
              </a:rPr>
              <a:t>比值越大，流动性越高</a:t>
            </a:r>
          </a:p>
          <a:p>
            <a:pPr>
              <a:lnSpc>
                <a:spcPct val="80000"/>
              </a:lnSpc>
            </a:pPr>
            <a:r>
              <a:rPr lang="zh-CN" altLang="en-US" sz="1800" b="1" dirty="0" smtClean="0">
                <a:solidFill>
                  <a:srgbClr val="0000FF"/>
                </a:solidFill>
                <a:latin typeface="黑体" panose="02010609060101010101" pitchFamily="49" charset="-122"/>
                <a:ea typeface="黑体" panose="02010609060101010101" pitchFamily="49" charset="-122"/>
              </a:rPr>
              <a:t>其它因素，如温度、离子强度</a:t>
            </a:r>
            <a:r>
              <a:rPr lang="en-US" altLang="zh-CN" sz="1800" b="1" dirty="0" smtClean="0">
                <a:solidFill>
                  <a:srgbClr val="0000FF"/>
                </a:solidFill>
                <a:latin typeface="黑体" panose="02010609060101010101" pitchFamily="49" charset="-122"/>
                <a:ea typeface="黑体" panose="02010609060101010101" pitchFamily="49" charset="-122"/>
              </a:rPr>
              <a:t>.PH</a:t>
            </a:r>
            <a:r>
              <a:rPr lang="zh-CN" altLang="en-US" sz="1800" b="1" dirty="0" smtClean="0">
                <a:solidFill>
                  <a:srgbClr val="0000FF"/>
                </a:solidFill>
                <a:latin typeface="黑体" panose="02010609060101010101" pitchFamily="49" charset="-122"/>
                <a:ea typeface="黑体" panose="02010609060101010101" pitchFamily="49" charset="-122"/>
              </a:rPr>
              <a:t>值等</a:t>
            </a:r>
          </a:p>
          <a:p>
            <a:pPr>
              <a:lnSpc>
                <a:spcPct val="80000"/>
              </a:lnSpc>
              <a:buFont typeface="Wingdings" panose="05000000000000000000" pitchFamily="2" charset="2"/>
              <a:buNone/>
            </a:pPr>
            <a:r>
              <a:rPr lang="zh-CN" altLang="en-US" sz="2400" b="1" dirty="0" smtClean="0">
                <a:solidFill>
                  <a:srgbClr val="FFFF99"/>
                </a:solidFill>
              </a:rPr>
              <a:t> </a:t>
            </a:r>
            <a:endParaRPr lang="zh-CN" altLang="en-US" sz="2400" b="1" dirty="0" smtClean="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51266">
                                            <p:txEl>
                                              <p:pRg st="0" end="0"/>
                                            </p:txEl>
                                          </p:spTgt>
                                        </p:tgtEl>
                                        <p:attrNameLst>
                                          <p:attrName>style.visibility</p:attrName>
                                        </p:attrNameLst>
                                      </p:cBhvr>
                                      <p:to>
                                        <p:strVal val="visible"/>
                                      </p:to>
                                    </p:set>
                                    <p:anim calcmode="lin" valueType="num">
                                      <p:cBhvr additive="base">
                                        <p:cTn id="7" dur="500" fill="hold"/>
                                        <p:tgtEl>
                                          <p:spTgt spid="65126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51266">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7" name="carbrake.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51266">
                                            <p:txEl>
                                              <p:pRg st="2" end="2"/>
                                            </p:txEl>
                                          </p:spTgt>
                                        </p:tgtEl>
                                        <p:attrNameLst>
                                          <p:attrName>style.visibility</p:attrName>
                                        </p:attrNameLst>
                                      </p:cBhvr>
                                      <p:to>
                                        <p:strVal val="visible"/>
                                      </p:to>
                                    </p:set>
                                    <p:anim calcmode="lin" valueType="num">
                                      <p:cBhvr additive="base">
                                        <p:cTn id="13" dur="500" fill="hold"/>
                                        <p:tgtEl>
                                          <p:spTgt spid="651266">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51266">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7" name="carbrake.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51266">
                                            <p:txEl>
                                              <p:pRg st="4" end="4"/>
                                            </p:txEl>
                                          </p:spTgt>
                                        </p:tgtEl>
                                        <p:attrNameLst>
                                          <p:attrName>style.visibility</p:attrName>
                                        </p:attrNameLst>
                                      </p:cBhvr>
                                      <p:to>
                                        <p:strVal val="visible"/>
                                      </p:to>
                                    </p:set>
                                    <p:anim calcmode="lin" valueType="num">
                                      <p:cBhvr additive="base">
                                        <p:cTn id="19" dur="500" fill="hold"/>
                                        <p:tgtEl>
                                          <p:spTgt spid="651266">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651266">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7" name="carbrake.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51266">
                                            <p:txEl>
                                              <p:pRg st="5" end="5"/>
                                            </p:txEl>
                                          </p:spTgt>
                                        </p:tgtEl>
                                        <p:attrNameLst>
                                          <p:attrName>style.visibility</p:attrName>
                                        </p:attrNameLst>
                                      </p:cBhvr>
                                      <p:to>
                                        <p:strVal val="visible"/>
                                      </p:to>
                                    </p:set>
                                    <p:anim calcmode="lin" valueType="num">
                                      <p:cBhvr additive="base">
                                        <p:cTn id="25" dur="500" fill="hold"/>
                                        <p:tgtEl>
                                          <p:spTgt spid="651266">
                                            <p:txEl>
                                              <p:pRg st="5" end="5"/>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651266">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7" name="carbrake.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651266">
                                            <p:txEl>
                                              <p:pRg st="6" end="6"/>
                                            </p:txEl>
                                          </p:spTgt>
                                        </p:tgtEl>
                                        <p:attrNameLst>
                                          <p:attrName>style.visibility</p:attrName>
                                        </p:attrNameLst>
                                      </p:cBhvr>
                                      <p:to>
                                        <p:strVal val="visible"/>
                                      </p:to>
                                    </p:set>
                                    <p:anim calcmode="lin" valueType="num">
                                      <p:cBhvr additive="base">
                                        <p:cTn id="31" dur="500" fill="hold"/>
                                        <p:tgtEl>
                                          <p:spTgt spid="651266">
                                            <p:txEl>
                                              <p:pRg st="6" end="6"/>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651266">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7" name="carbrake.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651266">
                                            <p:txEl>
                                              <p:pRg st="7" end="7"/>
                                            </p:txEl>
                                          </p:spTgt>
                                        </p:tgtEl>
                                        <p:attrNameLst>
                                          <p:attrName>style.visibility</p:attrName>
                                        </p:attrNameLst>
                                      </p:cBhvr>
                                      <p:to>
                                        <p:strVal val="visible"/>
                                      </p:to>
                                    </p:set>
                                    <p:anim calcmode="lin" valueType="num">
                                      <p:cBhvr additive="base">
                                        <p:cTn id="37" dur="500" fill="hold"/>
                                        <p:tgtEl>
                                          <p:spTgt spid="651266">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651266">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7" name="carbrak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266"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395605" y="1484630"/>
            <a:ext cx="5941060" cy="460375"/>
          </a:xfrm>
          <a:prstGeom prst="rect">
            <a:avLst/>
          </a:prstGeom>
          <a:noFill/>
        </p:spPr>
        <p:txBody>
          <a:bodyPr wrap="square" rtlCol="0">
            <a:spAutoFit/>
          </a:bodyPr>
          <a:lstStyle/>
          <a:p>
            <a:pPr marL="285750" indent="-285750">
              <a:buFont typeface="Wingdings" panose="05000000000000000000" pitchFamily="2" charset="2"/>
              <a:buChar char="u"/>
            </a:pPr>
            <a:r>
              <a:rPr lang="zh-CN" altLang="en-US" sz="2400" b="1" dirty="0" smtClean="0">
                <a:solidFill>
                  <a:srgbClr val="C00000"/>
                </a:solidFill>
              </a:rPr>
              <a:t>细胞融合</a:t>
            </a:r>
            <a:r>
              <a:rPr lang="en-US" altLang="zh-CN" sz="2400" b="1" dirty="0" smtClean="0">
                <a:solidFill>
                  <a:srgbClr val="C00000"/>
                </a:solidFill>
              </a:rPr>
              <a:t>+</a:t>
            </a:r>
            <a:r>
              <a:rPr lang="zh-CN" altLang="en-US" sz="2400" b="1" dirty="0" smtClean="0">
                <a:solidFill>
                  <a:srgbClr val="C00000"/>
                </a:solidFill>
              </a:rPr>
              <a:t>免疫荧光</a:t>
            </a:r>
            <a:endParaRPr lang="zh-CN" altLang="en-US" sz="2400" b="1" dirty="0">
              <a:solidFill>
                <a:srgbClr val="C00000"/>
              </a:solidFill>
            </a:endParaRPr>
          </a:p>
        </p:txBody>
      </p:sp>
      <p:sp>
        <p:nvSpPr>
          <p:cNvPr id="38914" name="Rectangle 2"/>
          <p:cNvSpPr>
            <a:spLocks noGrp="1" noChangeArrowheads="1"/>
          </p:cNvSpPr>
          <p:nvPr>
            <p:custDataLst>
              <p:tags r:id="rId3"/>
            </p:custDataLst>
          </p:nvPr>
        </p:nvSpPr>
        <p:spPr>
          <a:xfrm>
            <a:off x="0" y="457200"/>
            <a:ext cx="7924800" cy="685800"/>
          </a:xfrm>
        </p:spPr>
        <p:txBody>
          <a:bodyPr/>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pPr eaLnBrk="1" hangingPunct="1"/>
            <a:r>
              <a:rPr lang="en-US" altLang="zh-CN" sz="3600" b="1" dirty="0" smtClean="0">
                <a:solidFill>
                  <a:srgbClr val="0066FF"/>
                </a:solidFill>
                <a:latin typeface="黑体" panose="02010609060101010101" pitchFamily="49" charset="-122"/>
                <a:ea typeface="黑体" panose="02010609060101010101" pitchFamily="49" charset="-122"/>
              </a:rPr>
              <a:t>2</a:t>
            </a:r>
            <a:r>
              <a:rPr lang="zh-CN" altLang="en-US" sz="3600" b="1" dirty="0">
                <a:solidFill>
                  <a:srgbClr val="0066FF"/>
                </a:solidFill>
                <a:latin typeface="黑体" panose="02010609060101010101" pitchFamily="49" charset="-122"/>
                <a:ea typeface="黑体" panose="02010609060101010101" pitchFamily="49" charset="-122"/>
              </a:rPr>
              <a:t> </a:t>
            </a:r>
            <a:r>
              <a:rPr lang="zh-CN" altLang="en-US" sz="3600" b="1" dirty="0" smtClean="0">
                <a:solidFill>
                  <a:srgbClr val="0066FF"/>
                </a:solidFill>
                <a:latin typeface="黑体" panose="02010609060101010101" pitchFamily="49" charset="-122"/>
                <a:ea typeface="黑体" panose="02010609060101010101" pitchFamily="49" charset="-122"/>
              </a:rPr>
              <a:t>膜蛋白的运动性：侧向扩散</a:t>
            </a:r>
          </a:p>
        </p:txBody>
      </p:sp>
      <p:pic>
        <p:nvPicPr>
          <p:cNvPr id="38915" name="Picture 3" descr="figure10-34"/>
          <p:cNvPicPr>
            <a:picLocks noChangeAspect="1" noChangeArrowheads="1"/>
          </p:cNvPicPr>
          <p:nvPr>
            <p:custDataLst>
              <p:tags r:id="rId4"/>
            </p:custDataLst>
          </p:nvPr>
        </p:nvPicPr>
        <p:blipFill>
          <a:blip r:embed="rId6">
            <a:extLst>
              <a:ext uri="{28A0092B-C50C-407E-A947-70E740481C1C}">
                <a14:useLocalDpi xmlns:a14="http://schemas.microsoft.com/office/drawing/2010/main" val="0"/>
              </a:ext>
            </a:extLst>
          </a:blip>
          <a:srcRect/>
          <a:stretch>
            <a:fillRect/>
          </a:stretch>
        </p:blipFill>
        <p:spPr bwMode="auto">
          <a:xfrm>
            <a:off x="8317379" y="1143000"/>
            <a:ext cx="3810000" cy="526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7"/>
          <a:stretch>
            <a:fillRect/>
          </a:stretch>
        </p:blipFill>
        <p:spPr>
          <a:xfrm>
            <a:off x="300355" y="2527935"/>
            <a:ext cx="7529830" cy="2587625"/>
          </a:xfrm>
          <a:prstGeom prst="rect">
            <a:avLst/>
          </a:prstGeom>
        </p:spPr>
      </p:pic>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custDataLst>
              <p:tags r:id="rId3"/>
            </p:custDataLst>
          </p:nvPr>
        </p:nvSpPr>
        <p:spPr bwMode="auto">
          <a:xfrm>
            <a:off x="1638227" y="2941955"/>
            <a:ext cx="1219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1600" b="1" dirty="0">
                <a:solidFill>
                  <a:srgbClr val="000000"/>
                </a:solidFill>
                <a:latin typeface="黑体" panose="02010609060101010101" pitchFamily="49" charset="-122"/>
                <a:ea typeface="黑体" panose="02010609060101010101" pitchFamily="49" charset="-122"/>
              </a:rPr>
              <a:t>荧光素标记</a:t>
            </a:r>
          </a:p>
        </p:txBody>
      </p:sp>
      <p:sp>
        <p:nvSpPr>
          <p:cNvPr id="45059" name="Text Box 3"/>
          <p:cNvSpPr txBox="1">
            <a:spLocks noChangeArrowheads="1"/>
          </p:cNvSpPr>
          <p:nvPr>
            <p:custDataLst>
              <p:tags r:id="rId4"/>
            </p:custDataLst>
          </p:nvPr>
        </p:nvSpPr>
        <p:spPr bwMode="auto">
          <a:xfrm>
            <a:off x="1825553" y="4131960"/>
            <a:ext cx="1011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1600" b="1" dirty="0">
                <a:solidFill>
                  <a:srgbClr val="000000"/>
                </a:solidFill>
                <a:latin typeface="黑体" panose="02010609060101010101" pitchFamily="49" charset="-122"/>
                <a:ea typeface="黑体" panose="02010609060101010101" pitchFamily="49" charset="-122"/>
              </a:rPr>
              <a:t>激光漂白</a:t>
            </a:r>
          </a:p>
        </p:txBody>
      </p:sp>
      <p:sp>
        <p:nvSpPr>
          <p:cNvPr id="45060" name="Text Box 4"/>
          <p:cNvSpPr txBox="1">
            <a:spLocks noChangeArrowheads="1"/>
          </p:cNvSpPr>
          <p:nvPr>
            <p:custDataLst>
              <p:tags r:id="rId5"/>
            </p:custDataLst>
          </p:nvPr>
        </p:nvSpPr>
        <p:spPr bwMode="auto">
          <a:xfrm>
            <a:off x="1662271" y="5485131"/>
            <a:ext cx="10112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1600" b="1" dirty="0">
                <a:solidFill>
                  <a:srgbClr val="000000"/>
                </a:solidFill>
                <a:latin typeface="黑体" panose="02010609060101010101" pitchFamily="49" charset="-122"/>
                <a:ea typeface="黑体" panose="02010609060101010101" pitchFamily="49" charset="-122"/>
              </a:rPr>
              <a:t>恢复荧光</a:t>
            </a:r>
          </a:p>
        </p:txBody>
      </p:sp>
      <p:pic>
        <p:nvPicPr>
          <p:cNvPr id="45062" name="Picture 6" descr="difusean"/>
          <p:cNvPicPr>
            <a:picLocks noChangeAspect="1" noChangeArrowheads="1"/>
          </p:cNvPicPr>
          <p:nvPr>
            <p:custDataLst>
              <p:tags r:id="rId6"/>
            </p:custDataLst>
          </p:nvPr>
        </p:nvPicPr>
        <p:blipFill>
          <a:blip r:embed="rId11">
            <a:extLst>
              <a:ext uri="{28A0092B-C50C-407E-A947-70E740481C1C}">
                <a14:useLocalDpi xmlns:a14="http://schemas.microsoft.com/office/drawing/2010/main" val="0"/>
              </a:ext>
            </a:extLst>
          </a:blip>
          <a:srcRect/>
          <a:stretch>
            <a:fillRect/>
          </a:stretch>
        </p:blipFill>
        <p:spPr bwMode="auto">
          <a:xfrm>
            <a:off x="6668453" y="3383280"/>
            <a:ext cx="2447925" cy="243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895" name="Object 7"/>
          <p:cNvGraphicFramePr>
            <a:graphicFrameLocks noChangeAspect="1"/>
          </p:cNvGraphicFramePr>
          <p:nvPr>
            <p:custDataLst>
              <p:tags r:id="rId7"/>
            </p:custDataLst>
          </p:nvPr>
        </p:nvGraphicFramePr>
        <p:xfrm>
          <a:off x="3000073" y="1542574"/>
          <a:ext cx="3190875" cy="4751388"/>
        </p:xfrm>
        <a:graphic>
          <a:graphicData uri="http://schemas.openxmlformats.org/presentationml/2006/ole">
            <mc:AlternateContent xmlns:mc="http://schemas.openxmlformats.org/markup-compatibility/2006">
              <mc:Choice xmlns:v="urn:schemas-microsoft-com:vml" Requires="v">
                <p:oleObj spid="_x0000_s10452" r:id="rId12" imgW="3797300" imgH="5080000" progId="Photoshop.Image.7">
                  <p:embed/>
                </p:oleObj>
              </mc:Choice>
              <mc:Fallback>
                <p:oleObj r:id="rId12" imgW="3797300" imgH="5080000" progId="Photoshop.Image.7">
                  <p:embed/>
                  <p:pic>
                    <p:nvPicPr>
                      <p:cNvPr id="0" name="图片 1039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00073" y="1542574"/>
                        <a:ext cx="3190875"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6" name="Object 8"/>
          <p:cNvGraphicFramePr>
            <a:graphicFrameLocks noChangeAspect="1"/>
          </p:cNvGraphicFramePr>
          <p:nvPr>
            <p:custDataLst>
              <p:tags r:id="rId8"/>
            </p:custDataLst>
          </p:nvPr>
        </p:nvGraphicFramePr>
        <p:xfrm>
          <a:off x="6546215" y="648018"/>
          <a:ext cx="2674938" cy="2481262"/>
        </p:xfrm>
        <a:graphic>
          <a:graphicData uri="http://schemas.openxmlformats.org/presentationml/2006/ole">
            <mc:AlternateContent xmlns:mc="http://schemas.openxmlformats.org/markup-compatibility/2006">
              <mc:Choice xmlns:v="urn:schemas-microsoft-com:vml" Requires="v">
                <p:oleObj spid="_x0000_s10453" r:id="rId14" imgW="2108200" imgH="1955800" progId="Photoshop.Image.7">
                  <p:embed/>
                </p:oleObj>
              </mc:Choice>
              <mc:Fallback>
                <p:oleObj r:id="rId14" imgW="2108200" imgH="1955800" progId="Photoshop.Image.7">
                  <p:embed/>
                  <p:pic>
                    <p:nvPicPr>
                      <p:cNvPr id="0" name="图片 1039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46215" y="648018"/>
                        <a:ext cx="2674938" cy="248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1" name="Text Box 5"/>
          <p:cNvSpPr txBox="1">
            <a:spLocks noChangeArrowheads="1"/>
          </p:cNvSpPr>
          <p:nvPr>
            <p:custDataLst>
              <p:tags r:id="rId9"/>
            </p:custDataLst>
          </p:nvPr>
        </p:nvSpPr>
        <p:spPr bwMode="auto">
          <a:xfrm>
            <a:off x="25201" y="164684"/>
            <a:ext cx="29626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marL="285750" indent="-285750" algn="ctr" eaLnBrk="1" fontAlgn="base" hangingPunct="1">
              <a:spcBef>
                <a:spcPct val="0"/>
              </a:spcBef>
              <a:spcAft>
                <a:spcPct val="0"/>
              </a:spcAft>
              <a:buFont typeface="Wingdings" panose="05000000000000000000" pitchFamily="2" charset="2"/>
              <a:buChar char="u"/>
            </a:pPr>
            <a:r>
              <a:rPr lang="zh-CN" altLang="en-US" sz="2400" b="1" dirty="0" smtClean="0">
                <a:solidFill>
                  <a:srgbClr val="C00000"/>
                </a:solidFill>
                <a:latin typeface="黑体" panose="02010609060101010101" pitchFamily="49" charset="-122"/>
                <a:ea typeface="黑体" panose="02010609060101010101" pitchFamily="49" charset="-122"/>
              </a:rPr>
              <a:t>荧光漂白恢复技术</a:t>
            </a:r>
            <a:endParaRPr lang="zh-CN" altLang="en-US" sz="2400" b="1" dirty="0">
              <a:solidFill>
                <a:srgbClr val="C00000"/>
              </a:solidFill>
              <a:latin typeface="黑体" panose="02010609060101010101" pitchFamily="49" charset="-122"/>
              <a:ea typeface="黑体" panose="02010609060101010101" pitchFamily="49"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8"/>
                                        </p:tgtEl>
                                        <p:attrNameLst>
                                          <p:attrName>style.visibility</p:attrName>
                                        </p:attrNameLst>
                                      </p:cBhvr>
                                      <p:to>
                                        <p:strVal val="visible"/>
                                      </p:to>
                                    </p:set>
                                  </p:childTnLst>
                                  <p:subTnLst>
                                    <p:set>
                                      <p:cBhvr override="childStyle">
                                        <p:cTn dur="1" fill="hold" display="0" masterRel="nextClick" afterEffect="1"/>
                                        <p:tgtEl>
                                          <p:spTgt spid="45058"/>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45059"/>
                                        </p:tgtEl>
                                        <p:attrNameLst>
                                          <p:attrName>style.visibility</p:attrName>
                                        </p:attrNameLst>
                                      </p:cBhvr>
                                      <p:to>
                                        <p:strVal val="visible"/>
                                      </p:to>
                                    </p:set>
                                  </p:childTnLst>
                                  <p:subTnLst>
                                    <p:set>
                                      <p:cBhvr override="childStyle">
                                        <p:cTn dur="1" fill="hold" display="0" masterRel="nextClick" afterEffect="1"/>
                                        <p:tgtEl>
                                          <p:spTgt spid="45059"/>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45060"/>
                                        </p:tgtEl>
                                        <p:attrNameLst>
                                          <p:attrName>style.visibility</p:attrName>
                                        </p:attrNameLst>
                                      </p:cBhvr>
                                      <p:to>
                                        <p:strVal val="visible"/>
                                      </p:to>
                                    </p:set>
                                  </p:childTnLst>
                                  <p:subTnLst>
                                    <p:set>
                                      <p:cBhvr override="childStyle">
                                        <p:cTn dur="1" fill="hold" display="0" masterRel="nextClick" afterEffect="1"/>
                                        <p:tgtEl>
                                          <p:spTgt spid="4506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autoUpdateAnimBg="0"/>
      <p:bldP spid="45059" grpId="0" autoUpdateAnimBg="0"/>
      <p:bldP spid="45060" grpId="0" autoUpdateAnimBg="0"/>
      <p:bldP spid="45061"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530860" y="133985"/>
            <a:ext cx="11322685" cy="460375"/>
          </a:xfrm>
          <a:prstGeom prst="rect">
            <a:avLst/>
          </a:prstGeom>
          <a:noFill/>
        </p:spPr>
        <p:txBody>
          <a:bodyPr wrap="square" rtlCol="0">
            <a:spAutoFit/>
          </a:bodyPr>
          <a:lstStyle/>
          <a:p>
            <a:r>
              <a:rPr lang="zh-CN" altLang="en-US" sz="2400" b="1">
                <a:solidFill>
                  <a:srgbClr val="3333FF"/>
                </a:solidFill>
                <a:latin typeface="黑体" panose="02010609060101010101" pitchFamily="49" charset="-122"/>
                <a:ea typeface="黑体" panose="02010609060101010101" pitchFamily="49" charset="-122"/>
                <a:cs typeface="黑体" panose="02010609060101010101" pitchFamily="49" charset="-122"/>
              </a:rPr>
              <a:t>糖链分子示踪</a:t>
            </a:r>
            <a:r>
              <a:rPr lang="zh-CN" altLang="en-US" sz="2400" b="1">
                <a:solidFill>
                  <a:srgbClr val="C00000"/>
                </a:solidFill>
                <a:latin typeface="黑体" panose="02010609060101010101" pitchFamily="49" charset="-122"/>
                <a:ea typeface="黑体" panose="02010609060101010101" pitchFamily="49" charset="-122"/>
                <a:cs typeface="黑体" panose="02010609060101010101" pitchFamily="49" charset="-122"/>
              </a:rPr>
              <a:t>（补充知识，了解）</a:t>
            </a:r>
            <a:endParaRPr lang="zh-CN" altLang="en-US" sz="2400" b="1">
              <a:solidFill>
                <a:srgbClr val="3333FF"/>
              </a:solidFill>
              <a:latin typeface="黑体" panose="02010609060101010101" pitchFamily="49" charset="-122"/>
              <a:ea typeface="黑体" panose="02010609060101010101" pitchFamily="49" charset="-122"/>
              <a:cs typeface="黑体" panose="02010609060101010101" pitchFamily="49" charset="-122"/>
            </a:endParaRPr>
          </a:p>
        </p:txBody>
      </p:sp>
      <p:sp>
        <p:nvSpPr>
          <p:cNvPr id="4" name="文本框 3"/>
          <p:cNvSpPr txBox="1"/>
          <p:nvPr>
            <p:custDataLst>
              <p:tags r:id="rId3"/>
            </p:custDataLst>
          </p:nvPr>
        </p:nvSpPr>
        <p:spPr>
          <a:xfrm>
            <a:off x="8458835" y="844550"/>
            <a:ext cx="3481705" cy="2030095"/>
          </a:xfrm>
          <a:prstGeom prst="rect">
            <a:avLst/>
          </a:prstGeom>
          <a:noFill/>
        </p:spPr>
        <p:txBody>
          <a:bodyPr wrap="square" rtlCol="0" anchor="t">
            <a:spAutoFit/>
          </a:bodyPr>
          <a:lstStyle/>
          <a:p>
            <a:r>
              <a:rPr lang="zh-CN" altLang="en-US"/>
              <a:t>azide</a:t>
            </a:r>
            <a:r>
              <a:rPr lang="en-US" altLang="zh-CN"/>
              <a:t>: 叠氮化物</a:t>
            </a:r>
          </a:p>
          <a:p>
            <a:endParaRPr lang="en-US" altLang="zh-CN"/>
          </a:p>
          <a:p>
            <a:r>
              <a:rPr lang="en-US" altLang="zh-CN"/>
              <a:t>Alkyne: 炔烃</a:t>
            </a:r>
          </a:p>
          <a:p>
            <a:endParaRPr lang="en-US" altLang="zh-CN"/>
          </a:p>
          <a:p>
            <a:endParaRPr lang="en-US" altLang="zh-CN"/>
          </a:p>
          <a:p>
            <a:r>
              <a:rPr lang="en-US" altLang="zh-CN"/>
              <a:t>以碳-杂原子键键合的方式进行分子组合</a:t>
            </a:r>
          </a:p>
        </p:txBody>
      </p:sp>
      <p:pic>
        <p:nvPicPr>
          <p:cNvPr id="100" name="图片 99"/>
          <p:cNvPicPr/>
          <p:nvPr>
            <p:custDataLst>
              <p:tags r:id="rId4"/>
            </p:custDataLst>
          </p:nvPr>
        </p:nvPicPr>
        <p:blipFill>
          <a:blip r:embed="rId7"/>
          <a:stretch>
            <a:fillRect/>
          </a:stretch>
        </p:blipFill>
        <p:spPr>
          <a:xfrm>
            <a:off x="284480" y="844550"/>
            <a:ext cx="8247380" cy="4513580"/>
          </a:xfrm>
          <a:prstGeom prst="rect">
            <a:avLst/>
          </a:prstGeom>
          <a:noFill/>
          <a:ln w="9525">
            <a:noFill/>
          </a:ln>
        </p:spPr>
      </p:pic>
      <p:pic>
        <p:nvPicPr>
          <p:cNvPr id="101" name="图片 100"/>
          <p:cNvPicPr/>
          <p:nvPr>
            <p:custDataLst>
              <p:tags r:id="rId5"/>
            </p:custDataLst>
          </p:nvPr>
        </p:nvPicPr>
        <p:blipFill>
          <a:blip r:embed="rId8"/>
          <a:stretch>
            <a:fillRect/>
          </a:stretch>
        </p:blipFill>
        <p:spPr>
          <a:xfrm>
            <a:off x="284480" y="5791835"/>
            <a:ext cx="10287000" cy="1104900"/>
          </a:xfrm>
          <a:prstGeom prst="rect">
            <a:avLst/>
          </a:prstGeom>
          <a:noFill/>
          <a:ln w="9525">
            <a:noFill/>
          </a:ln>
        </p:spPr>
      </p:pic>
      <p:sp>
        <p:nvSpPr>
          <p:cNvPr id="3" name="文本框 2"/>
          <p:cNvSpPr txBox="1"/>
          <p:nvPr/>
        </p:nvSpPr>
        <p:spPr>
          <a:xfrm>
            <a:off x="963122" y="3327400"/>
            <a:ext cx="2410460" cy="368300"/>
          </a:xfrm>
          <a:prstGeom prst="rect">
            <a:avLst/>
          </a:prstGeom>
          <a:noFill/>
        </p:spPr>
        <p:txBody>
          <a:bodyPr wrap="square" rtlCol="0">
            <a:spAutoFit/>
          </a:bodyPr>
          <a:lstStyle/>
          <a:p>
            <a:r>
              <a:rPr lang="zh-CN" altLang="en-US"/>
              <a:t>叠氮标记</a:t>
            </a:r>
            <a:r>
              <a:rPr lang="en-US" altLang="zh-CN"/>
              <a:t>-</a:t>
            </a:r>
            <a:r>
              <a:rPr lang="zh-CN" altLang="en-US"/>
              <a:t>葡萄糖</a:t>
            </a:r>
          </a:p>
        </p:txBody>
      </p:sp>
      <p:sp>
        <p:nvSpPr>
          <p:cNvPr id="5" name="文本框 4"/>
          <p:cNvSpPr txBox="1"/>
          <p:nvPr/>
        </p:nvSpPr>
        <p:spPr>
          <a:xfrm>
            <a:off x="8839200" y="3258820"/>
            <a:ext cx="3101340" cy="1568450"/>
          </a:xfrm>
          <a:prstGeom prst="rect">
            <a:avLst/>
          </a:prstGeom>
          <a:noFill/>
        </p:spPr>
        <p:txBody>
          <a:bodyPr wrap="square" rtlCol="0" anchor="t">
            <a:spAutoFit/>
          </a:bodyPr>
          <a:lstStyle/>
          <a:p>
            <a:pPr marL="342900" indent="-342900">
              <a:buFont typeface="Wingdings" panose="05000000000000000000" charset="0"/>
              <a:buChar char="l"/>
            </a:pPr>
            <a:r>
              <a:rPr lang="zh-CN" altLang="en-US" sz="2400" b="1">
                <a:solidFill>
                  <a:srgbClr val="3333FF"/>
                </a:solidFill>
                <a:latin typeface="黑体" panose="02010609060101010101" pitchFamily="49" charset="-122"/>
                <a:ea typeface="黑体" panose="02010609060101010101" pitchFamily="49" charset="-122"/>
                <a:cs typeface="黑体" panose="02010609060101010101" pitchFamily="49" charset="-122"/>
                <a:sym typeface="+mn-ea"/>
              </a:rPr>
              <a:t>生物正交化学（</a:t>
            </a:r>
            <a:r>
              <a:rPr lang="en-US" altLang="zh-CN" sz="2400" b="1">
                <a:solidFill>
                  <a:srgbClr val="3333FF"/>
                </a:solidFill>
                <a:latin typeface="黑体" panose="02010609060101010101" pitchFamily="49" charset="-122"/>
                <a:ea typeface="黑体" panose="02010609060101010101" pitchFamily="49" charset="-122"/>
                <a:cs typeface="黑体" panose="02010609060101010101" pitchFamily="49" charset="-122"/>
                <a:sym typeface="+mn-ea"/>
              </a:rPr>
              <a:t>2022</a:t>
            </a:r>
            <a:r>
              <a:rPr lang="zh-CN" altLang="en-US" sz="2400" b="1">
                <a:solidFill>
                  <a:srgbClr val="3333FF"/>
                </a:solidFill>
                <a:latin typeface="黑体" panose="02010609060101010101" pitchFamily="49" charset="-122"/>
                <a:ea typeface="黑体" panose="02010609060101010101" pitchFamily="49" charset="-122"/>
                <a:cs typeface="黑体" panose="02010609060101010101" pitchFamily="49" charset="-122"/>
                <a:sym typeface="+mn-ea"/>
              </a:rPr>
              <a:t>年诺贝尔化学奖）示踪细胞膜表面的糖链</a:t>
            </a:r>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44245" y="1033145"/>
            <a:ext cx="10259060" cy="3046095"/>
          </a:xfrm>
          <a:prstGeom prst="rect">
            <a:avLst/>
          </a:prstGeom>
          <a:noFill/>
        </p:spPr>
        <p:txBody>
          <a:bodyPr wrap="square" rtlCol="0">
            <a:spAutoFit/>
          </a:bodyPr>
          <a:lstStyle/>
          <a:p>
            <a:pPr indent="0" algn="ctr" eaLnBrk="1" fontAlgn="base" hangingPunct="1">
              <a:spcBef>
                <a:spcPct val="0"/>
              </a:spcBef>
              <a:spcAft>
                <a:spcPct val="0"/>
              </a:spcAft>
              <a:buFont typeface="Wingdings" panose="05000000000000000000" pitchFamily="2" charset="2"/>
              <a:buNone/>
            </a:pPr>
            <a:r>
              <a:rPr lang="zh-CN" altLang="en-US" sz="2400" b="1" dirty="0" smtClean="0">
                <a:solidFill>
                  <a:srgbClr val="C00000"/>
                </a:solidFill>
                <a:latin typeface="黑体" panose="02010609060101010101" pitchFamily="49" charset="-122"/>
                <a:ea typeface="黑体" panose="02010609060101010101" pitchFamily="49" charset="-122"/>
                <a:sym typeface="+mn-ea"/>
              </a:rPr>
              <a:t>思考：</a:t>
            </a:r>
            <a:endParaRPr lang="zh-CN" altLang="en-US" sz="2400" b="1" dirty="0" smtClean="0">
              <a:solidFill>
                <a:srgbClr val="C00000"/>
              </a:solidFill>
              <a:latin typeface="黑体" panose="02010609060101010101" pitchFamily="49" charset="-122"/>
              <a:ea typeface="黑体" panose="02010609060101010101" pitchFamily="49" charset="-122"/>
            </a:endParaRPr>
          </a:p>
          <a:p>
            <a:pPr marL="285750" indent="-285750" algn="ctr" eaLnBrk="1" fontAlgn="base" hangingPunct="1">
              <a:spcBef>
                <a:spcPct val="0"/>
              </a:spcBef>
              <a:spcAft>
                <a:spcPct val="0"/>
              </a:spcAft>
              <a:buFont typeface="Wingdings" panose="05000000000000000000" pitchFamily="2" charset="2"/>
              <a:buChar char="u"/>
            </a:pPr>
            <a:endParaRPr lang="zh-CN" altLang="en-US" sz="2400" b="1" dirty="0" smtClean="0">
              <a:solidFill>
                <a:srgbClr val="C00000"/>
              </a:solidFill>
              <a:latin typeface="黑体" panose="02010609060101010101" pitchFamily="49" charset="-122"/>
              <a:ea typeface="黑体" panose="02010609060101010101" pitchFamily="49" charset="-122"/>
            </a:endParaRPr>
          </a:p>
          <a:p>
            <a:pPr indent="0" algn="ctr" eaLnBrk="1" fontAlgn="base" hangingPunct="1">
              <a:spcBef>
                <a:spcPct val="0"/>
              </a:spcBef>
              <a:spcAft>
                <a:spcPct val="0"/>
              </a:spcAft>
              <a:buFont typeface="Wingdings" panose="05000000000000000000" pitchFamily="2" charset="2"/>
              <a:buNone/>
            </a:pPr>
            <a:r>
              <a:rPr lang="en-US" altLang="zh-CN" sz="2400" b="1" dirty="0" smtClean="0">
                <a:solidFill>
                  <a:srgbClr val="3333FF"/>
                </a:solidFill>
                <a:latin typeface="黑体" panose="02010609060101010101" pitchFamily="49" charset="-122"/>
                <a:ea typeface="黑体" panose="02010609060101010101" pitchFamily="49" charset="-122"/>
                <a:sym typeface="+mn-ea"/>
              </a:rPr>
              <a:t>1. </a:t>
            </a:r>
            <a:r>
              <a:rPr lang="zh-CN" altLang="en-US" sz="2400" b="1" dirty="0" smtClean="0">
                <a:solidFill>
                  <a:srgbClr val="3333FF"/>
                </a:solidFill>
                <a:latin typeface="黑体" panose="02010609060101010101" pitchFamily="49" charset="-122"/>
                <a:ea typeface="黑体" panose="02010609060101010101" pitchFamily="49" charset="-122"/>
                <a:sym typeface="+mn-ea"/>
              </a:rPr>
              <a:t>细胞膜组成特点</a:t>
            </a:r>
            <a:endParaRPr lang="zh-CN" altLang="en-US" sz="2400" b="1" dirty="0" smtClean="0">
              <a:solidFill>
                <a:srgbClr val="3333FF"/>
              </a:solidFill>
              <a:latin typeface="黑体" panose="02010609060101010101" pitchFamily="49" charset="-122"/>
              <a:ea typeface="黑体" panose="02010609060101010101" pitchFamily="49" charset="-122"/>
            </a:endParaRPr>
          </a:p>
          <a:p>
            <a:pPr marL="285750" indent="-285750" algn="ctr" eaLnBrk="1" fontAlgn="base" hangingPunct="1">
              <a:spcBef>
                <a:spcPct val="0"/>
              </a:spcBef>
              <a:spcAft>
                <a:spcPct val="0"/>
              </a:spcAft>
              <a:buFont typeface="Wingdings" panose="05000000000000000000" pitchFamily="2" charset="2"/>
              <a:buChar char="u"/>
            </a:pPr>
            <a:endParaRPr lang="en-US" altLang="zh-CN" sz="2400" b="1" dirty="0" smtClean="0">
              <a:solidFill>
                <a:srgbClr val="3333FF"/>
              </a:solidFill>
              <a:latin typeface="黑体" panose="02010609060101010101" pitchFamily="49" charset="-122"/>
              <a:ea typeface="黑体" panose="02010609060101010101" pitchFamily="49" charset="-122"/>
            </a:endParaRPr>
          </a:p>
          <a:p>
            <a:pPr algn="ctr" eaLnBrk="1" fontAlgn="base" hangingPunct="1">
              <a:spcBef>
                <a:spcPct val="0"/>
              </a:spcBef>
              <a:spcAft>
                <a:spcPct val="0"/>
              </a:spcAft>
            </a:pPr>
            <a:r>
              <a:rPr lang="en-US" altLang="zh-CN" sz="2400" b="1" dirty="0" smtClean="0">
                <a:solidFill>
                  <a:srgbClr val="3333FF"/>
                </a:solidFill>
                <a:latin typeface="黑体" panose="02010609060101010101" pitchFamily="49" charset="-122"/>
                <a:ea typeface="黑体" panose="02010609060101010101" pitchFamily="49" charset="-122"/>
                <a:sym typeface="+mn-ea"/>
              </a:rPr>
              <a:t>2.</a:t>
            </a:r>
            <a:r>
              <a:rPr lang="zh-CN" altLang="en-US" sz="2400" b="1" dirty="0" smtClean="0">
                <a:solidFill>
                  <a:srgbClr val="3333FF"/>
                </a:solidFill>
                <a:latin typeface="黑体" panose="02010609060101010101" pitchFamily="49" charset="-122"/>
                <a:ea typeface="黑体" panose="02010609060101010101" pitchFamily="49" charset="-122"/>
                <a:sym typeface="+mn-ea"/>
              </a:rPr>
              <a:t>细胞膜脂流动性有哪些？ 有哪些影响因素？</a:t>
            </a:r>
            <a:endParaRPr lang="zh-CN" altLang="en-US" sz="2400" b="1" dirty="0" smtClean="0">
              <a:solidFill>
                <a:srgbClr val="3333FF"/>
              </a:solidFill>
              <a:latin typeface="黑体" panose="02010609060101010101" pitchFamily="49" charset="-122"/>
              <a:ea typeface="黑体" panose="02010609060101010101" pitchFamily="49" charset="-122"/>
            </a:endParaRPr>
          </a:p>
          <a:p>
            <a:pPr algn="ctr" eaLnBrk="1" fontAlgn="base" hangingPunct="1">
              <a:spcBef>
                <a:spcPct val="0"/>
              </a:spcBef>
              <a:spcAft>
                <a:spcPct val="0"/>
              </a:spcAft>
            </a:pPr>
            <a:endParaRPr lang="en-US" altLang="zh-CN" sz="2400" b="1" dirty="0" smtClean="0">
              <a:solidFill>
                <a:srgbClr val="3333FF"/>
              </a:solidFill>
              <a:latin typeface="黑体" panose="02010609060101010101" pitchFamily="49" charset="-122"/>
              <a:ea typeface="黑体" panose="02010609060101010101" pitchFamily="49" charset="-122"/>
            </a:endParaRPr>
          </a:p>
          <a:p>
            <a:pPr algn="ctr" eaLnBrk="1" fontAlgn="base" hangingPunct="1">
              <a:spcBef>
                <a:spcPct val="0"/>
              </a:spcBef>
              <a:spcAft>
                <a:spcPct val="0"/>
              </a:spcAft>
            </a:pPr>
            <a:r>
              <a:rPr lang="en-US" altLang="zh-CN" sz="2400" b="1" dirty="0" smtClean="0">
                <a:solidFill>
                  <a:srgbClr val="3333FF"/>
                </a:solidFill>
                <a:latin typeface="黑体" panose="02010609060101010101" pitchFamily="49" charset="-122"/>
                <a:ea typeface="黑体" panose="02010609060101010101" pitchFamily="49" charset="-122"/>
                <a:sym typeface="+mn-ea"/>
              </a:rPr>
              <a:t>3.</a:t>
            </a:r>
            <a:r>
              <a:rPr lang="zh-CN" altLang="en-US" sz="2400" b="1" smtClean="0">
                <a:solidFill>
                  <a:srgbClr val="3333FF"/>
                </a:solidFill>
                <a:latin typeface="黑体" panose="02010609060101010101" pitchFamily="49" charset="-122"/>
                <a:ea typeface="黑体" panose="02010609060101010101" pitchFamily="49" charset="-122"/>
                <a:sym typeface="+mn-ea"/>
              </a:rPr>
              <a:t>如何用实验证实膜蛋白的流动？</a:t>
            </a:r>
            <a:endParaRPr lang="en-US" altLang="zh-CN" sz="2400" b="1" dirty="0" smtClean="0">
              <a:solidFill>
                <a:srgbClr val="3333FF"/>
              </a:solidFill>
              <a:latin typeface="黑体" panose="02010609060101010101" pitchFamily="49" charset="-122"/>
              <a:ea typeface="黑体" panose="02010609060101010101" pitchFamily="49" charset="-122"/>
            </a:endParaRPr>
          </a:p>
          <a:p>
            <a:endParaRPr lang="en-US" altLang="zh-CN" sz="2400" b="1" dirty="0" smtClean="0">
              <a:solidFill>
                <a:srgbClr val="3333FF"/>
              </a:solidFill>
              <a:latin typeface="黑体" panose="02010609060101010101" pitchFamily="49" charset="-122"/>
              <a:ea typeface="黑体" panose="02010609060101010101" pitchFamily="49" charset="-122"/>
            </a:endParaRPr>
          </a:p>
        </p:txBody>
      </p:sp>
    </p:spTree>
    <p:custDataLst>
      <p:tags r:id="rId1"/>
    </p:custData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custDataLst>
              <p:tags r:id="rId2"/>
            </p:custDataLst>
          </p:nvPr>
        </p:nvPicPr>
        <p:blipFill>
          <a:blip r:embed="rId5"/>
          <a:stretch>
            <a:fillRect/>
          </a:stretch>
        </p:blipFill>
        <p:spPr>
          <a:xfrm>
            <a:off x="521335" y="1306195"/>
            <a:ext cx="5776595" cy="4875530"/>
          </a:xfrm>
          <a:prstGeom prst="rect">
            <a:avLst/>
          </a:prstGeom>
          <a:noFill/>
          <a:ln w="9525">
            <a:noFill/>
          </a:ln>
        </p:spPr>
      </p:pic>
      <p:sp>
        <p:nvSpPr>
          <p:cNvPr id="2" name="文本框 1"/>
          <p:cNvSpPr txBox="1"/>
          <p:nvPr>
            <p:custDataLst>
              <p:tags r:id="rId3"/>
            </p:custDataLst>
          </p:nvPr>
        </p:nvSpPr>
        <p:spPr>
          <a:xfrm>
            <a:off x="611505" y="332740"/>
            <a:ext cx="4572000" cy="706755"/>
          </a:xfrm>
          <a:prstGeom prst="rect">
            <a:avLst/>
          </a:prstGeom>
          <a:noFill/>
        </p:spPr>
        <p:txBody>
          <a:bodyPr wrap="square" rtlCol="0" anchor="t">
            <a:spAutoFit/>
          </a:bodyPr>
          <a:lstStyle/>
          <a:p>
            <a:r>
              <a:rPr kumimoji="1" lang="zh-CN" altLang="en-US" sz="4000" b="1" smtClean="0">
                <a:solidFill>
                  <a:srgbClr val="0066FF"/>
                </a:solidFill>
                <a:latin typeface="黑体" panose="02010609060101010101" pitchFamily="49" charset="-122"/>
                <a:ea typeface="黑体" panose="02010609060101010101" pitchFamily="49" charset="-122"/>
                <a:sym typeface="+mn-ea"/>
              </a:rPr>
              <a:t>细胞膜的功能</a:t>
            </a:r>
          </a:p>
        </p:txBody>
      </p:sp>
      <p:pic>
        <p:nvPicPr>
          <p:cNvPr id="3" name="图片 2"/>
          <p:cNvPicPr>
            <a:picLocks noChangeAspect="1"/>
          </p:cNvPicPr>
          <p:nvPr/>
        </p:nvPicPr>
        <p:blipFill>
          <a:blip r:embed="rId6"/>
          <a:stretch>
            <a:fillRect/>
          </a:stretch>
        </p:blipFill>
        <p:spPr>
          <a:xfrm>
            <a:off x="6902450" y="630555"/>
            <a:ext cx="5115560" cy="5929630"/>
          </a:xfrm>
          <a:prstGeom prst="rect">
            <a:avLst/>
          </a:prstGeom>
        </p:spPr>
      </p:pic>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2"/>
          <p:cNvSpPr txBox="1">
            <a:spLocks noChangeArrowheads="1"/>
          </p:cNvSpPr>
          <p:nvPr>
            <p:custDataLst>
              <p:tags r:id="rId2"/>
            </p:custDataLst>
          </p:nvPr>
        </p:nvSpPr>
        <p:spPr bwMode="auto">
          <a:xfrm>
            <a:off x="1043940" y="908685"/>
            <a:ext cx="905573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lnSpc>
                <a:spcPct val="120000"/>
              </a:lnSpc>
              <a:spcBef>
                <a:spcPct val="0"/>
              </a:spcBef>
              <a:spcAft>
                <a:spcPct val="0"/>
              </a:spcAft>
              <a:buFont typeface="Arial" panose="020B0604020202020204" pitchFamily="34" charset="0"/>
              <a:buNone/>
            </a:pPr>
            <a:r>
              <a:rPr kumimoji="1" lang="zh-CN" altLang="en-US" sz="4000" b="1" smtClean="0">
                <a:solidFill>
                  <a:srgbClr val="0066FF"/>
                </a:solidFill>
                <a:latin typeface="黑体" panose="02010609060101010101" pitchFamily="49" charset="-122"/>
                <a:ea typeface="黑体" panose="02010609060101010101" pitchFamily="49" charset="-122"/>
              </a:rPr>
              <a:t>细胞膜</a:t>
            </a:r>
            <a:r>
              <a:rPr kumimoji="1" lang="zh-CN" altLang="en-US" sz="4000" b="1" dirty="0">
                <a:solidFill>
                  <a:srgbClr val="0066FF"/>
                </a:solidFill>
                <a:latin typeface="黑体" panose="02010609060101010101" pitchFamily="49" charset="-122"/>
                <a:ea typeface="黑体" panose="02010609060101010101" pitchFamily="49" charset="-122"/>
              </a:rPr>
              <a:t>与物质的跨膜转运（重点）</a:t>
            </a:r>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bwMode="auto">
          <a:xfrm>
            <a:off x="985520" y="1902778"/>
            <a:ext cx="4319588" cy="4138612"/>
            <a:chOff x="270" y="1344"/>
            <a:chExt cx="2721" cy="2607"/>
          </a:xfrm>
        </p:grpSpPr>
        <p:pic>
          <p:nvPicPr>
            <p:cNvPr id="98311" name="Picture 4" descr="Diffuse"/>
            <p:cNvPicPr>
              <a:picLocks noChangeAspect="1" noChangeArrowheads="1" noCrop="1"/>
            </p:cNvPicPr>
            <p:nvPr>
              <p:custDataLst>
                <p:tags r:id="rId5"/>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431" y="1344"/>
              <a:ext cx="2177"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2" name="Text Box 5"/>
            <p:cNvSpPr txBox="1">
              <a:spLocks noChangeArrowheads="1"/>
            </p:cNvSpPr>
            <p:nvPr>
              <p:custDataLst>
                <p:tags r:id="rId6"/>
              </p:custDataLst>
            </p:nvPr>
          </p:nvSpPr>
          <p:spPr bwMode="auto">
            <a:xfrm>
              <a:off x="270" y="3195"/>
              <a:ext cx="2721" cy="756"/>
            </a:xfrm>
            <a:prstGeom prst="rect">
              <a:avLst/>
            </a:prstGeom>
            <a:solidFill>
              <a:srgbClr val="0070C0"/>
            </a:solidFill>
            <a:ln w="9525">
              <a:solidFill>
                <a:schemeClr val="bg1"/>
              </a:solidFill>
              <a:miter lim="800000"/>
            </a:ln>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en-US" altLang="zh-CN" sz="2400" b="1">
                  <a:solidFill>
                    <a:srgbClr val="FFFFFF"/>
                  </a:solidFill>
                  <a:latin typeface="黑体" panose="02010609060101010101" pitchFamily="49" charset="-122"/>
                  <a:ea typeface="黑体" panose="02010609060101010101" pitchFamily="49" charset="-122"/>
                </a:rPr>
                <a:t>        </a:t>
              </a:r>
              <a:r>
                <a:rPr lang="zh-CN" altLang="en-US" sz="2400" b="1">
                  <a:solidFill>
                    <a:srgbClr val="FFFFFF"/>
                  </a:solidFill>
                  <a:latin typeface="黑体" panose="02010609060101010101" pitchFamily="49" charset="-122"/>
                  <a:ea typeface="黑体" panose="02010609060101010101" pitchFamily="49" charset="-122"/>
                </a:rPr>
                <a:t>穿膜运输</a:t>
              </a:r>
            </a:p>
            <a:p>
              <a:pPr eaLnBrk="1" fontAlgn="base" hangingPunct="1">
                <a:spcBef>
                  <a:spcPct val="0"/>
                </a:spcBef>
                <a:spcAft>
                  <a:spcPct val="0"/>
                </a:spcAft>
                <a:buFont typeface="Arial" panose="020B0604020202020204" pitchFamily="34" charset="0"/>
                <a:buNone/>
              </a:pPr>
              <a:r>
                <a:rPr lang="zh-CN" altLang="en-US" sz="2400" b="1">
                  <a:solidFill>
                    <a:srgbClr val="FFFFFF"/>
                  </a:solidFill>
                  <a:latin typeface="黑体" panose="02010609060101010101" pitchFamily="49" charset="-122"/>
                  <a:ea typeface="黑体" panose="02010609060101010101" pitchFamily="49" charset="-122"/>
                </a:rPr>
                <a:t>（气体、离子、小分子）</a:t>
              </a:r>
              <a:endParaRPr lang="en-US" altLang="zh-CN" sz="2400" b="1">
                <a:solidFill>
                  <a:srgbClr val="FFFFFF"/>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lang="en-US" altLang="zh-CN" sz="2400" b="1">
                  <a:solidFill>
                    <a:srgbClr val="FFFFFF"/>
                  </a:solidFill>
                  <a:latin typeface="黑体" panose="02010609060101010101" pitchFamily="49" charset="-122"/>
                  <a:ea typeface="黑体" panose="02010609060101010101" pitchFamily="49" charset="-122"/>
                </a:rPr>
                <a:t>transmembrane  transport</a:t>
              </a:r>
              <a:endParaRPr lang="zh-CN" altLang="en-US" sz="2400" b="1">
                <a:solidFill>
                  <a:srgbClr val="FFFFFF"/>
                </a:solidFill>
                <a:latin typeface="黑体" panose="02010609060101010101" pitchFamily="49" charset="-122"/>
                <a:ea typeface="黑体" panose="02010609060101010101" pitchFamily="49" charset="-122"/>
              </a:endParaRPr>
            </a:p>
          </p:txBody>
        </p:sp>
      </p:grpSp>
      <p:sp>
        <p:nvSpPr>
          <p:cNvPr id="98307" name="Text Box 6"/>
          <p:cNvSpPr txBox="1">
            <a:spLocks noChangeArrowheads="1"/>
          </p:cNvSpPr>
          <p:nvPr>
            <p:custDataLst>
              <p:tags r:id="rId2"/>
            </p:custDataLst>
          </p:nvPr>
        </p:nvSpPr>
        <p:spPr bwMode="auto">
          <a:xfrm>
            <a:off x="1798320" y="666115"/>
            <a:ext cx="6264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800" b="1">
                <a:solidFill>
                  <a:srgbClr val="000000"/>
                </a:solidFill>
                <a:latin typeface="黑体" panose="02010609060101010101" pitchFamily="49" charset="-122"/>
                <a:ea typeface="黑体" panose="02010609060101010101" pitchFamily="49" charset="-122"/>
              </a:rPr>
              <a:t>溶质跨膜运输的两种方式</a:t>
            </a:r>
          </a:p>
        </p:txBody>
      </p:sp>
      <p:grpSp>
        <p:nvGrpSpPr>
          <p:cNvPr id="3" name="Group 10"/>
          <p:cNvGrpSpPr/>
          <p:nvPr/>
        </p:nvGrpSpPr>
        <p:grpSpPr bwMode="auto">
          <a:xfrm>
            <a:off x="5424170" y="1745615"/>
            <a:ext cx="4032250" cy="4295775"/>
            <a:chOff x="3016" y="1253"/>
            <a:chExt cx="2540" cy="2706"/>
          </a:xfrm>
        </p:grpSpPr>
        <p:pic>
          <p:nvPicPr>
            <p:cNvPr id="98309" name="Picture 7" descr="exocyt"/>
            <p:cNvPicPr>
              <a:picLocks noChangeAspect="1" noChangeArrowheads="1" noCrop="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3016" y="1253"/>
              <a:ext cx="2223" cy="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0" name="Text Box 8"/>
            <p:cNvSpPr txBox="1">
              <a:spLocks noChangeArrowheads="1"/>
            </p:cNvSpPr>
            <p:nvPr>
              <p:custDataLst>
                <p:tags r:id="rId4"/>
              </p:custDataLst>
            </p:nvPr>
          </p:nvSpPr>
          <p:spPr bwMode="auto">
            <a:xfrm>
              <a:off x="3061" y="3203"/>
              <a:ext cx="2495" cy="756"/>
            </a:xfrm>
            <a:prstGeom prst="rect">
              <a:avLst/>
            </a:prstGeom>
            <a:solidFill>
              <a:srgbClr val="0070C0"/>
            </a:solidFill>
            <a:ln w="9525">
              <a:solidFill>
                <a:schemeClr val="tx1"/>
              </a:solidFill>
              <a:miter lim="800000"/>
            </a:ln>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en-US" altLang="zh-CN" sz="2400" b="1">
                  <a:solidFill>
                    <a:srgbClr val="FFFFFF"/>
                  </a:solidFill>
                  <a:latin typeface="黑体" panose="02010609060101010101" pitchFamily="49" charset="-122"/>
                  <a:ea typeface="黑体" panose="02010609060101010101" pitchFamily="49" charset="-122"/>
                </a:rPr>
                <a:t>       </a:t>
              </a:r>
              <a:r>
                <a:rPr lang="zh-CN" altLang="en-US" sz="2400" b="1">
                  <a:solidFill>
                    <a:srgbClr val="FFFFFF"/>
                  </a:solidFill>
                  <a:latin typeface="黑体" panose="02010609060101010101" pitchFamily="49" charset="-122"/>
                  <a:ea typeface="黑体" panose="02010609060101010101" pitchFamily="49" charset="-122"/>
                </a:rPr>
                <a:t>膜泡运输</a:t>
              </a:r>
            </a:p>
            <a:p>
              <a:pPr eaLnBrk="1" fontAlgn="base" hangingPunct="1">
                <a:spcBef>
                  <a:spcPct val="0"/>
                </a:spcBef>
                <a:spcAft>
                  <a:spcPct val="0"/>
                </a:spcAft>
                <a:buFont typeface="Arial" panose="020B0604020202020204" pitchFamily="34" charset="0"/>
                <a:buNone/>
              </a:pPr>
              <a:r>
                <a:rPr lang="zh-CN" altLang="en-US" sz="2400" b="1">
                  <a:solidFill>
                    <a:srgbClr val="FFFFFF"/>
                  </a:solidFill>
                  <a:latin typeface="黑体" panose="02010609060101010101" pitchFamily="49" charset="-122"/>
                  <a:ea typeface="黑体" panose="02010609060101010101" pitchFamily="49" charset="-122"/>
                </a:rPr>
                <a:t>（大分子、颗粒物质）</a:t>
              </a:r>
              <a:endParaRPr lang="en-US" altLang="zh-CN" sz="2400" b="1">
                <a:solidFill>
                  <a:srgbClr val="FFFFFF"/>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lang="en-US" altLang="zh-CN" sz="2400" b="1">
                  <a:solidFill>
                    <a:srgbClr val="FFFFFF"/>
                  </a:solidFill>
                  <a:latin typeface="黑体" panose="02010609060101010101" pitchFamily="49" charset="-122"/>
                  <a:ea typeface="黑体" panose="02010609060101010101" pitchFamily="49" charset="-122"/>
                </a:rPr>
                <a:t>    vascular transport</a:t>
              </a:r>
              <a:endParaRPr lang="zh-CN" altLang="en-US" sz="2400" b="1">
                <a:solidFill>
                  <a:srgbClr val="FFFFFF"/>
                </a:solidFill>
                <a:latin typeface="黑体" panose="02010609060101010101" pitchFamily="49" charset="-122"/>
                <a:ea typeface="黑体" panose="02010609060101010101" pitchFamily="49" charset="-122"/>
              </a:endParaRP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20090" y="4927918"/>
            <a:ext cx="5080000" cy="337185"/>
          </a:xfrm>
          <a:prstGeom prst="rect">
            <a:avLst/>
          </a:prstGeom>
        </p:spPr>
        <p:txBody>
          <a:bodyPr>
            <a:spAutoFit/>
          </a:bodyPr>
          <a:lstStyle/>
          <a:p>
            <a:pPr marL="0" indent="0"/>
            <a:r>
              <a:rPr lang="zh-CN" altLang="en-US" sz="1600" b="1" i="0">
                <a:solidFill>
                  <a:srgbClr val="2A2B2E"/>
                </a:solidFill>
                <a:latin typeface="黑体" panose="02010609060101010101" pitchFamily="49" charset="-122"/>
                <a:ea typeface="黑体" panose="02010609060101010101" pitchFamily="49" charset="-122"/>
              </a:rPr>
              <a:t>电镜观察：重金属锇染色</a:t>
            </a:r>
          </a:p>
        </p:txBody>
      </p:sp>
      <p:pic>
        <p:nvPicPr>
          <p:cNvPr id="3" name="图片 2"/>
          <p:cNvPicPr>
            <a:picLocks noChangeAspect="1"/>
          </p:cNvPicPr>
          <p:nvPr/>
        </p:nvPicPr>
        <p:blipFill>
          <a:blip r:embed="rId3"/>
          <a:stretch>
            <a:fillRect/>
          </a:stretch>
        </p:blipFill>
        <p:spPr>
          <a:xfrm>
            <a:off x="495300" y="190500"/>
            <a:ext cx="4764405" cy="4333875"/>
          </a:xfrm>
          <a:prstGeom prst="rect">
            <a:avLst/>
          </a:prstGeom>
        </p:spPr>
      </p:pic>
      <p:sp>
        <p:nvSpPr>
          <p:cNvPr id="4" name="文本框 3"/>
          <p:cNvSpPr txBox="1"/>
          <p:nvPr/>
        </p:nvSpPr>
        <p:spPr>
          <a:xfrm>
            <a:off x="6614795" y="4928552"/>
            <a:ext cx="5080000" cy="583565"/>
          </a:xfrm>
          <a:prstGeom prst="rect">
            <a:avLst/>
          </a:prstGeom>
        </p:spPr>
        <p:txBody>
          <a:bodyPr>
            <a:spAutoFit/>
          </a:bodyPr>
          <a:lstStyle/>
          <a:p>
            <a:pPr marL="0" indent="0"/>
            <a:r>
              <a:rPr lang="zh-CN" altLang="en-US" sz="1600" b="1" i="0">
                <a:solidFill>
                  <a:srgbClr val="2A2B2E"/>
                </a:solidFill>
                <a:latin typeface="黑体" panose="02010609060101010101" pitchFamily="49" charset="-122"/>
                <a:ea typeface="黑体" panose="02010609060101010101" pitchFamily="49" charset="-122"/>
                <a:cs typeface="黑体" panose="02010609060101010101" pitchFamily="49" charset="-122"/>
              </a:rPr>
              <a:t>培养中分化的肌肉细胞的外缘显示出质膜</a:t>
            </a:r>
            <a:r>
              <a:rPr lang="en-US" altLang="zh-CN" sz="1600" b="1">
                <a:solidFill>
                  <a:srgbClr val="2A2B2E"/>
                </a:solidFill>
                <a:latin typeface="黑体" panose="02010609060101010101" pitchFamily="49" charset="-122"/>
                <a:ea typeface="黑体" panose="02010609060101010101" pitchFamily="49" charset="-122"/>
                <a:cs typeface="黑体" panose="02010609060101010101" pitchFamily="49" charset="-122"/>
                <a:sym typeface="+mn-ea"/>
              </a:rPr>
              <a:t>(PM)</a:t>
            </a:r>
            <a:r>
              <a:rPr lang="zh-CN" altLang="en-US" sz="1600" b="1">
                <a:solidFill>
                  <a:srgbClr val="2A2B2E"/>
                </a:solidFill>
                <a:latin typeface="黑体" panose="02010609060101010101" pitchFamily="49" charset="-122"/>
                <a:ea typeface="黑体" panose="02010609060101010101" pitchFamily="49" charset="-122"/>
                <a:cs typeface="黑体" panose="02010609060101010101" pitchFamily="49" charset="-122"/>
                <a:sym typeface="+mn-ea"/>
              </a:rPr>
              <a:t>与肌浆网膜</a:t>
            </a:r>
            <a:r>
              <a:rPr lang="en-US" altLang="zh-CN" sz="1600" b="1">
                <a:solidFill>
                  <a:srgbClr val="2A2B2E"/>
                </a:solidFill>
                <a:latin typeface="黑体" panose="02010609060101010101" pitchFamily="49" charset="-122"/>
                <a:ea typeface="黑体" panose="02010609060101010101" pitchFamily="49" charset="-122"/>
                <a:cs typeface="黑体" panose="02010609060101010101" pitchFamily="49" charset="-122"/>
                <a:sym typeface="+mn-ea"/>
              </a:rPr>
              <a:t>(SR)</a:t>
            </a:r>
            <a:r>
              <a:rPr lang="zh-CN" altLang="en-US" sz="1600" b="1" i="0">
                <a:solidFill>
                  <a:srgbClr val="2A2B2E"/>
                </a:solidFill>
                <a:latin typeface="黑体" panose="02010609060101010101" pitchFamily="49" charset="-122"/>
                <a:ea typeface="黑体" panose="02010609060101010101" pitchFamily="49" charset="-122"/>
                <a:cs typeface="黑体" panose="02010609060101010101" pitchFamily="49" charset="-122"/>
              </a:rPr>
              <a:t>相似的三层结构</a:t>
            </a:r>
          </a:p>
        </p:txBody>
      </p:sp>
      <p:pic>
        <p:nvPicPr>
          <p:cNvPr id="5" name="图片 4"/>
          <p:cNvPicPr>
            <a:picLocks noChangeAspect="1"/>
          </p:cNvPicPr>
          <p:nvPr/>
        </p:nvPicPr>
        <p:blipFill>
          <a:blip r:embed="rId4"/>
          <a:stretch>
            <a:fillRect/>
          </a:stretch>
        </p:blipFill>
        <p:spPr>
          <a:xfrm>
            <a:off x="5193030" y="2268855"/>
            <a:ext cx="6840220" cy="2171700"/>
          </a:xfrm>
          <a:prstGeom prst="rect">
            <a:avLst/>
          </a:prstGeom>
        </p:spPr>
      </p:pic>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2"/>
          <p:cNvSpPr txBox="1">
            <a:spLocks noChangeArrowheads="1"/>
          </p:cNvSpPr>
          <p:nvPr>
            <p:custDataLst>
              <p:tags r:id="rId2"/>
            </p:custDataLst>
          </p:nvPr>
        </p:nvSpPr>
        <p:spPr bwMode="auto">
          <a:xfrm>
            <a:off x="2330133" y="2200593"/>
            <a:ext cx="493712"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物</a:t>
            </a:r>
          </a:p>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质</a:t>
            </a:r>
          </a:p>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进</a:t>
            </a:r>
          </a:p>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出</a:t>
            </a:r>
          </a:p>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细</a:t>
            </a:r>
          </a:p>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胞</a:t>
            </a:r>
          </a:p>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膜</a:t>
            </a:r>
            <a:endParaRPr kumimoji="1" lang="zh-CN" altLang="en-US" sz="2400">
              <a:solidFill>
                <a:srgbClr val="000000"/>
              </a:solidFill>
              <a:latin typeface="黑体" panose="02010609060101010101" pitchFamily="49" charset="-122"/>
              <a:ea typeface="黑体" panose="02010609060101010101" pitchFamily="49" charset="-122"/>
            </a:endParaRPr>
          </a:p>
        </p:txBody>
      </p:sp>
      <p:sp>
        <p:nvSpPr>
          <p:cNvPr id="139267" name="AutoShape 3"/>
          <p:cNvSpPr/>
          <p:nvPr>
            <p:custDataLst>
              <p:tags r:id="rId3"/>
            </p:custDataLst>
          </p:nvPr>
        </p:nvSpPr>
        <p:spPr bwMode="auto">
          <a:xfrm>
            <a:off x="2979420" y="2186305"/>
            <a:ext cx="533400" cy="2819400"/>
          </a:xfrm>
          <a:prstGeom prst="leftBrace">
            <a:avLst>
              <a:gd name="adj1" fmla="val 44048"/>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buFont typeface="Arial" panose="020B0604020202020204" pitchFamily="34" charset="0"/>
              <a:buNone/>
            </a:pPr>
            <a:endParaRPr lang="zh-CN" altLang="en-US" sz="2400">
              <a:solidFill>
                <a:srgbClr val="000000"/>
              </a:solidFill>
              <a:latin typeface="黑体" panose="02010609060101010101" pitchFamily="49" charset="-122"/>
              <a:ea typeface="黑体" panose="02010609060101010101" pitchFamily="49" charset="-122"/>
            </a:endParaRPr>
          </a:p>
        </p:txBody>
      </p:sp>
      <p:sp>
        <p:nvSpPr>
          <p:cNvPr id="139268" name="Text Box 4"/>
          <p:cNvSpPr txBox="1">
            <a:spLocks noChangeArrowheads="1"/>
          </p:cNvSpPr>
          <p:nvPr>
            <p:custDataLst>
              <p:tags r:id="rId4"/>
            </p:custDataLst>
          </p:nvPr>
        </p:nvSpPr>
        <p:spPr bwMode="auto">
          <a:xfrm>
            <a:off x="3477895" y="1386205"/>
            <a:ext cx="122555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endParaRPr kumimoji="1" lang="en-US" altLang="zh-CN" sz="2400" b="1">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endParaRPr kumimoji="1" lang="en-US" altLang="zh-CN" sz="2400" b="1">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穿膜</a:t>
            </a:r>
          </a:p>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运输</a:t>
            </a:r>
            <a:endParaRPr kumimoji="1" lang="zh-CN" altLang="en-US" sz="2400">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endParaRPr kumimoji="1" lang="zh-CN" altLang="en-US" sz="2400">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endParaRPr kumimoji="1" lang="zh-CN" altLang="en-US" sz="2400">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endParaRPr kumimoji="1" lang="zh-CN" altLang="en-US" sz="2400">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endParaRPr kumimoji="1" lang="zh-CN" altLang="en-US" sz="2400" b="1">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膜泡</a:t>
            </a:r>
          </a:p>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运输</a:t>
            </a:r>
            <a:endParaRPr kumimoji="1" lang="zh-CN" altLang="en-US" sz="2400">
              <a:solidFill>
                <a:srgbClr val="000000"/>
              </a:solidFill>
              <a:latin typeface="黑体" panose="02010609060101010101" pitchFamily="49" charset="-122"/>
              <a:ea typeface="黑体" panose="02010609060101010101" pitchFamily="49" charset="-122"/>
            </a:endParaRPr>
          </a:p>
        </p:txBody>
      </p:sp>
      <p:sp>
        <p:nvSpPr>
          <p:cNvPr id="139269" name="AutoShape 5"/>
          <p:cNvSpPr/>
          <p:nvPr>
            <p:custDataLst>
              <p:tags r:id="rId5"/>
            </p:custDataLst>
          </p:nvPr>
        </p:nvSpPr>
        <p:spPr bwMode="auto">
          <a:xfrm>
            <a:off x="4592320" y="1811655"/>
            <a:ext cx="142875" cy="1282700"/>
          </a:xfrm>
          <a:prstGeom prst="leftBrace">
            <a:avLst>
              <a:gd name="adj1" fmla="val 100335"/>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buFont typeface="Arial" panose="020B0604020202020204" pitchFamily="34" charset="0"/>
              <a:buNone/>
            </a:pPr>
            <a:endParaRPr lang="zh-CN" altLang="en-US" sz="2400">
              <a:solidFill>
                <a:srgbClr val="000000"/>
              </a:solidFill>
              <a:latin typeface="黑体" panose="02010609060101010101" pitchFamily="49" charset="-122"/>
              <a:ea typeface="黑体" panose="02010609060101010101" pitchFamily="49" charset="-122"/>
            </a:endParaRPr>
          </a:p>
        </p:txBody>
      </p:sp>
      <p:sp>
        <p:nvSpPr>
          <p:cNvPr id="139270" name="AutoShape 6"/>
          <p:cNvSpPr/>
          <p:nvPr>
            <p:custDataLst>
              <p:tags r:id="rId6"/>
            </p:custDataLst>
          </p:nvPr>
        </p:nvSpPr>
        <p:spPr bwMode="auto">
          <a:xfrm>
            <a:off x="4522470" y="4264343"/>
            <a:ext cx="257175" cy="866775"/>
          </a:xfrm>
          <a:prstGeom prst="leftBrace">
            <a:avLst>
              <a:gd name="adj1" fmla="val 50119"/>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buFont typeface="Arial" panose="020B0604020202020204" pitchFamily="34" charset="0"/>
              <a:buNone/>
            </a:pPr>
            <a:endParaRPr lang="zh-CN" altLang="en-US" sz="2400">
              <a:solidFill>
                <a:srgbClr val="000000"/>
              </a:solidFill>
              <a:latin typeface="黑体" panose="02010609060101010101" pitchFamily="49" charset="-122"/>
              <a:ea typeface="黑体" panose="02010609060101010101" pitchFamily="49" charset="-122"/>
            </a:endParaRPr>
          </a:p>
        </p:txBody>
      </p:sp>
      <p:sp>
        <p:nvSpPr>
          <p:cNvPr id="139271" name="Text Box 7"/>
          <p:cNvSpPr txBox="1">
            <a:spLocks noChangeArrowheads="1"/>
          </p:cNvSpPr>
          <p:nvPr>
            <p:custDataLst>
              <p:tags r:id="rId7"/>
            </p:custDataLst>
          </p:nvPr>
        </p:nvSpPr>
        <p:spPr bwMode="auto">
          <a:xfrm>
            <a:off x="4646295" y="1630680"/>
            <a:ext cx="2300288"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kumimoji="1" lang="zh-CN" altLang="en-US" sz="2400" b="1" dirty="0">
                <a:solidFill>
                  <a:srgbClr val="000000"/>
                </a:solidFill>
                <a:latin typeface="黑体" panose="02010609060101010101" pitchFamily="49" charset="-122"/>
                <a:ea typeface="黑体" panose="02010609060101010101" pitchFamily="49" charset="-122"/>
              </a:rPr>
              <a:t>被动运输</a:t>
            </a:r>
          </a:p>
          <a:p>
            <a:pPr eaLnBrk="1" fontAlgn="base" hangingPunct="1">
              <a:spcBef>
                <a:spcPct val="0"/>
              </a:spcBef>
              <a:spcAft>
                <a:spcPct val="0"/>
              </a:spcAft>
              <a:buFont typeface="Arial" panose="020B0604020202020204" pitchFamily="34" charset="0"/>
              <a:buNone/>
            </a:pPr>
            <a:endParaRPr kumimoji="1" lang="zh-CN" altLang="en-US" sz="2400" b="1" dirty="0">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endParaRPr kumimoji="1" lang="zh-CN" altLang="en-US" sz="2400" b="1" dirty="0">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kumimoji="1" lang="zh-CN" altLang="en-US" sz="2400" b="1" dirty="0">
                <a:solidFill>
                  <a:srgbClr val="000000"/>
                </a:solidFill>
                <a:latin typeface="黑体" panose="02010609060101010101" pitchFamily="49" charset="-122"/>
                <a:ea typeface="黑体" panose="02010609060101010101" pitchFamily="49" charset="-122"/>
              </a:rPr>
              <a:t>主动运输</a:t>
            </a:r>
          </a:p>
        </p:txBody>
      </p:sp>
      <p:sp>
        <p:nvSpPr>
          <p:cNvPr id="139272" name="AutoShape 8"/>
          <p:cNvSpPr/>
          <p:nvPr>
            <p:custDataLst>
              <p:tags r:id="rId8"/>
            </p:custDataLst>
          </p:nvPr>
        </p:nvSpPr>
        <p:spPr bwMode="auto">
          <a:xfrm>
            <a:off x="6122670" y="1316355"/>
            <a:ext cx="228600" cy="1098550"/>
          </a:xfrm>
          <a:prstGeom prst="leftBrace">
            <a:avLst>
              <a:gd name="adj1" fmla="val 52772"/>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buFont typeface="Arial" panose="020B0604020202020204" pitchFamily="34" charset="0"/>
              <a:buNone/>
            </a:pPr>
            <a:endParaRPr lang="zh-CN" altLang="en-US" sz="2400">
              <a:solidFill>
                <a:srgbClr val="000000"/>
              </a:solidFill>
              <a:latin typeface="黑体" panose="02010609060101010101" pitchFamily="49" charset="-122"/>
              <a:ea typeface="黑体" panose="02010609060101010101" pitchFamily="49" charset="-122"/>
            </a:endParaRPr>
          </a:p>
        </p:txBody>
      </p:sp>
      <p:sp>
        <p:nvSpPr>
          <p:cNvPr id="139273" name="AutoShape 9"/>
          <p:cNvSpPr/>
          <p:nvPr>
            <p:custDataLst>
              <p:tags r:id="rId9"/>
            </p:custDataLst>
          </p:nvPr>
        </p:nvSpPr>
        <p:spPr bwMode="auto">
          <a:xfrm>
            <a:off x="6068695" y="2516505"/>
            <a:ext cx="304800" cy="1079500"/>
          </a:xfrm>
          <a:prstGeom prst="leftBrace">
            <a:avLst>
              <a:gd name="adj1" fmla="val 29514"/>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buFont typeface="Arial" panose="020B0604020202020204" pitchFamily="34" charset="0"/>
              <a:buNone/>
            </a:pPr>
            <a:endParaRPr lang="zh-CN" altLang="en-US" sz="2400">
              <a:solidFill>
                <a:srgbClr val="000000"/>
              </a:solidFill>
              <a:latin typeface="黑体" panose="02010609060101010101" pitchFamily="49" charset="-122"/>
              <a:ea typeface="黑体" panose="02010609060101010101" pitchFamily="49" charset="-122"/>
            </a:endParaRPr>
          </a:p>
        </p:txBody>
      </p:sp>
      <p:sp>
        <p:nvSpPr>
          <p:cNvPr id="139274" name="Text Box 10"/>
          <p:cNvSpPr txBox="1">
            <a:spLocks noChangeArrowheads="1"/>
          </p:cNvSpPr>
          <p:nvPr>
            <p:custDataLst>
              <p:tags r:id="rId10"/>
            </p:custDataLst>
          </p:nvPr>
        </p:nvSpPr>
        <p:spPr bwMode="auto">
          <a:xfrm>
            <a:off x="4765358" y="4015105"/>
            <a:ext cx="22320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胞吞作用</a:t>
            </a:r>
          </a:p>
          <a:p>
            <a:pPr eaLnBrk="1" fontAlgn="base" hangingPunct="1">
              <a:spcBef>
                <a:spcPct val="0"/>
              </a:spcBef>
              <a:spcAft>
                <a:spcPct val="0"/>
              </a:spcAft>
              <a:buFont typeface="Arial" panose="020B0604020202020204" pitchFamily="34" charset="0"/>
              <a:buNone/>
            </a:pPr>
            <a:endParaRPr kumimoji="1" lang="zh-CN" altLang="en-US" sz="2400" b="1">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胞吐作用</a:t>
            </a:r>
          </a:p>
          <a:p>
            <a:pPr eaLnBrk="1" fontAlgn="base" hangingPunct="1">
              <a:spcBef>
                <a:spcPct val="0"/>
              </a:spcBef>
              <a:spcAft>
                <a:spcPct val="0"/>
              </a:spcAft>
              <a:buFont typeface="Arial" panose="020B0604020202020204" pitchFamily="34" charset="0"/>
              <a:buNone/>
            </a:pPr>
            <a:endParaRPr kumimoji="1" lang="en-US" altLang="zh-CN" sz="2400" b="1">
              <a:solidFill>
                <a:srgbClr val="000000"/>
              </a:solidFill>
              <a:latin typeface="黑体" panose="02010609060101010101" pitchFamily="49" charset="-122"/>
              <a:ea typeface="黑体" panose="02010609060101010101" pitchFamily="49" charset="-122"/>
            </a:endParaRPr>
          </a:p>
        </p:txBody>
      </p:sp>
      <p:sp>
        <p:nvSpPr>
          <p:cNvPr id="139275" name="AutoShape 11"/>
          <p:cNvSpPr/>
          <p:nvPr>
            <p:custDataLst>
              <p:tags r:id="rId11"/>
            </p:custDataLst>
          </p:nvPr>
        </p:nvSpPr>
        <p:spPr bwMode="auto">
          <a:xfrm>
            <a:off x="6116320" y="4416743"/>
            <a:ext cx="304800" cy="1177925"/>
          </a:xfrm>
          <a:prstGeom prst="leftBrace">
            <a:avLst>
              <a:gd name="adj1" fmla="val 39594"/>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fontAlgn="base">
              <a:spcBef>
                <a:spcPct val="0"/>
              </a:spcBef>
              <a:spcAft>
                <a:spcPct val="0"/>
              </a:spcAft>
              <a:buFont typeface="Arial" panose="020B0604020202020204" pitchFamily="34" charset="0"/>
              <a:buNone/>
            </a:pPr>
            <a:endParaRPr lang="zh-CN" altLang="en-US" sz="2400">
              <a:solidFill>
                <a:srgbClr val="000000"/>
              </a:solidFill>
              <a:latin typeface="黑体" panose="02010609060101010101" pitchFamily="49" charset="-122"/>
              <a:ea typeface="黑体" panose="02010609060101010101" pitchFamily="49" charset="-122"/>
            </a:endParaRPr>
          </a:p>
        </p:txBody>
      </p:sp>
      <p:sp>
        <p:nvSpPr>
          <p:cNvPr id="139276" name="Text Box 12"/>
          <p:cNvSpPr txBox="1">
            <a:spLocks noChangeArrowheads="1"/>
          </p:cNvSpPr>
          <p:nvPr>
            <p:custDataLst>
              <p:tags r:id="rId12"/>
            </p:custDataLst>
          </p:nvPr>
        </p:nvSpPr>
        <p:spPr bwMode="auto">
          <a:xfrm>
            <a:off x="6351270" y="1265555"/>
            <a:ext cx="31559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kumimoji="1" lang="zh-CN" altLang="en-US" sz="2400" b="1" dirty="0">
                <a:solidFill>
                  <a:srgbClr val="000000"/>
                </a:solidFill>
                <a:latin typeface="黑体" panose="02010609060101010101" pitchFamily="49" charset="-122"/>
                <a:ea typeface="黑体" panose="02010609060101010101" pitchFamily="49" charset="-122"/>
              </a:rPr>
              <a:t>简单扩散</a:t>
            </a:r>
          </a:p>
          <a:p>
            <a:pPr eaLnBrk="1" fontAlgn="base" hangingPunct="1">
              <a:spcBef>
                <a:spcPct val="0"/>
              </a:spcBef>
              <a:spcAft>
                <a:spcPct val="0"/>
              </a:spcAft>
              <a:buFont typeface="Arial" panose="020B0604020202020204" pitchFamily="34" charset="0"/>
              <a:buNone/>
            </a:pPr>
            <a:r>
              <a:rPr kumimoji="1" lang="zh-CN" altLang="en-US" sz="2400" b="1" dirty="0">
                <a:solidFill>
                  <a:srgbClr val="C00000"/>
                </a:solidFill>
                <a:latin typeface="黑体" panose="02010609060101010101" pitchFamily="49" charset="-122"/>
                <a:ea typeface="黑体" panose="02010609060101010101" pitchFamily="49" charset="-122"/>
              </a:rPr>
              <a:t>离子通道扩散</a:t>
            </a:r>
          </a:p>
          <a:p>
            <a:pPr eaLnBrk="1" fontAlgn="base" hangingPunct="1">
              <a:spcBef>
                <a:spcPct val="0"/>
              </a:spcBef>
              <a:spcAft>
                <a:spcPct val="0"/>
              </a:spcAft>
              <a:buFont typeface="Arial" panose="020B0604020202020204" pitchFamily="34" charset="0"/>
              <a:buNone/>
            </a:pPr>
            <a:r>
              <a:rPr kumimoji="1" lang="zh-CN" altLang="en-US" sz="2400" b="1" dirty="0">
                <a:solidFill>
                  <a:srgbClr val="C00000"/>
                </a:solidFill>
                <a:latin typeface="黑体" panose="02010609060101010101" pitchFamily="49" charset="-122"/>
                <a:ea typeface="黑体" panose="02010609060101010101" pitchFamily="49" charset="-122"/>
              </a:rPr>
              <a:t>易化扩散</a:t>
            </a:r>
          </a:p>
        </p:txBody>
      </p:sp>
      <p:sp>
        <p:nvSpPr>
          <p:cNvPr id="139277" name="Text Box 13"/>
          <p:cNvSpPr txBox="1">
            <a:spLocks noChangeArrowheads="1"/>
          </p:cNvSpPr>
          <p:nvPr>
            <p:custDataLst>
              <p:tags r:id="rId13"/>
            </p:custDataLst>
          </p:nvPr>
        </p:nvSpPr>
        <p:spPr bwMode="auto">
          <a:xfrm>
            <a:off x="6387783" y="2456180"/>
            <a:ext cx="24368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kumimoji="1" lang="zh-CN" altLang="en-US" sz="2400" b="1" dirty="0">
                <a:solidFill>
                  <a:srgbClr val="C00000"/>
                </a:solidFill>
                <a:latin typeface="黑体" panose="02010609060101010101" pitchFamily="49" charset="-122"/>
                <a:ea typeface="黑体" panose="02010609060101010101" pitchFamily="49" charset="-122"/>
              </a:rPr>
              <a:t>离子泵</a:t>
            </a:r>
          </a:p>
          <a:p>
            <a:pPr eaLnBrk="1" fontAlgn="base" hangingPunct="1">
              <a:spcBef>
                <a:spcPct val="0"/>
              </a:spcBef>
              <a:spcAft>
                <a:spcPct val="0"/>
              </a:spcAft>
              <a:buFont typeface="Arial" panose="020B0604020202020204" pitchFamily="34" charset="0"/>
              <a:buNone/>
            </a:pPr>
            <a:endParaRPr kumimoji="1" lang="zh-CN" altLang="en-US" sz="2400" b="1" dirty="0">
              <a:solidFill>
                <a:srgbClr val="C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kumimoji="1" lang="zh-CN" altLang="en-US" sz="2400" b="1" dirty="0">
                <a:solidFill>
                  <a:srgbClr val="C00000"/>
                </a:solidFill>
                <a:latin typeface="黑体" panose="02010609060101010101" pitchFamily="49" charset="-122"/>
                <a:ea typeface="黑体" panose="02010609060101010101" pitchFamily="49" charset="-122"/>
              </a:rPr>
              <a:t>伴随运输</a:t>
            </a:r>
          </a:p>
        </p:txBody>
      </p:sp>
      <p:sp>
        <p:nvSpPr>
          <p:cNvPr id="139278" name="Text Box 14"/>
          <p:cNvSpPr txBox="1">
            <a:spLocks noChangeArrowheads="1"/>
          </p:cNvSpPr>
          <p:nvPr>
            <p:custDataLst>
              <p:tags r:id="rId14"/>
            </p:custDataLst>
          </p:nvPr>
        </p:nvSpPr>
        <p:spPr bwMode="auto">
          <a:xfrm>
            <a:off x="6484620" y="4405630"/>
            <a:ext cx="24511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kumimoji="1" lang="zh-CN" altLang="en-US" sz="2400" b="1" dirty="0">
                <a:solidFill>
                  <a:srgbClr val="000000"/>
                </a:solidFill>
                <a:latin typeface="黑体" panose="02010609060101010101" pitchFamily="49" charset="-122"/>
                <a:ea typeface="黑体" panose="02010609060101010101" pitchFamily="49" charset="-122"/>
              </a:rPr>
              <a:t>吞噬作用</a:t>
            </a:r>
          </a:p>
          <a:p>
            <a:pPr eaLnBrk="1" fontAlgn="base" hangingPunct="1">
              <a:spcBef>
                <a:spcPct val="0"/>
              </a:spcBef>
              <a:spcAft>
                <a:spcPct val="0"/>
              </a:spcAft>
              <a:buFont typeface="Arial" panose="020B0604020202020204" pitchFamily="34" charset="0"/>
              <a:buNone/>
            </a:pPr>
            <a:r>
              <a:rPr kumimoji="1" lang="zh-CN" altLang="en-US" sz="2400" b="1" dirty="0">
                <a:solidFill>
                  <a:srgbClr val="000000"/>
                </a:solidFill>
                <a:latin typeface="黑体" panose="02010609060101010101" pitchFamily="49" charset="-122"/>
                <a:ea typeface="黑体" panose="02010609060101010101" pitchFamily="49" charset="-122"/>
              </a:rPr>
              <a:t>胞饮作用</a:t>
            </a:r>
          </a:p>
          <a:p>
            <a:pPr eaLnBrk="1" fontAlgn="base" hangingPunct="1">
              <a:spcBef>
                <a:spcPct val="0"/>
              </a:spcBef>
              <a:spcAft>
                <a:spcPct val="0"/>
              </a:spcAft>
              <a:buFont typeface="Arial" panose="020B0604020202020204" pitchFamily="34" charset="0"/>
              <a:buNone/>
            </a:pPr>
            <a:r>
              <a:rPr kumimoji="1" lang="zh-CN" altLang="en-US" sz="2400" b="1" dirty="0">
                <a:solidFill>
                  <a:srgbClr val="C00000"/>
                </a:solidFill>
                <a:latin typeface="黑体" panose="02010609060101010101" pitchFamily="49" charset="-122"/>
                <a:ea typeface="黑体" panose="02010609060101010101" pitchFamily="49" charset="-122"/>
              </a:rPr>
              <a:t>受体介导的胞吞</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2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0" nodeType="clickEffect">
                                  <p:stCondLst>
                                    <p:cond delay="0"/>
                                  </p:stCondLst>
                                  <p:childTnLst>
                                    <p:set>
                                      <p:cBhvr>
                                        <p:cTn id="12" dur="1" fill="hold">
                                          <p:stCondLst>
                                            <p:cond delay="0"/>
                                          </p:stCondLst>
                                        </p:cTn>
                                        <p:tgtEl>
                                          <p:spTgt spid="139269"/>
                                        </p:tgtEl>
                                        <p:attrNameLst>
                                          <p:attrName>style.visibility</p:attrName>
                                        </p:attrNameLst>
                                      </p:cBhvr>
                                      <p:to>
                                        <p:strVal val="visible"/>
                                      </p:to>
                                    </p:set>
                                    <p:animEffect transition="in" filter="box(out)">
                                      <p:cBhvr>
                                        <p:cTn id="13" dur="500"/>
                                        <p:tgtEl>
                                          <p:spTgt spid="139269"/>
                                        </p:tgtEl>
                                      </p:cBhvr>
                                    </p:animEffect>
                                  </p:childTnLst>
                                </p:cTn>
                              </p:par>
                            </p:childTnLst>
                          </p:cTn>
                        </p:par>
                        <p:par>
                          <p:cTn id="14" fill="hold">
                            <p:stCondLst>
                              <p:cond delay="500"/>
                            </p:stCondLst>
                            <p:childTnLst>
                              <p:par>
                                <p:cTn id="15" presetID="4" presetClass="entr" presetSubtype="32" fill="hold" grpId="0" nodeType="afterEffect">
                                  <p:stCondLst>
                                    <p:cond delay="0"/>
                                  </p:stCondLst>
                                  <p:childTnLst>
                                    <p:set>
                                      <p:cBhvr>
                                        <p:cTn id="16" dur="1" fill="hold">
                                          <p:stCondLst>
                                            <p:cond delay="0"/>
                                          </p:stCondLst>
                                        </p:cTn>
                                        <p:tgtEl>
                                          <p:spTgt spid="139271"/>
                                        </p:tgtEl>
                                        <p:attrNameLst>
                                          <p:attrName>style.visibility</p:attrName>
                                        </p:attrNameLst>
                                      </p:cBhvr>
                                      <p:to>
                                        <p:strVal val="visible"/>
                                      </p:to>
                                    </p:set>
                                    <p:animEffect transition="in" filter="box(out)">
                                      <p:cBhvr>
                                        <p:cTn id="17" dur="500"/>
                                        <p:tgtEl>
                                          <p:spTgt spid="13927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39272"/>
                                        </p:tgtEl>
                                        <p:attrNameLst>
                                          <p:attrName>style.visibility</p:attrName>
                                        </p:attrNameLst>
                                      </p:cBhvr>
                                      <p:to>
                                        <p:strVal val="visible"/>
                                      </p:to>
                                    </p:set>
                                    <p:animEffect transition="in" filter="box(out)">
                                      <p:cBhvr>
                                        <p:cTn id="22" dur="500"/>
                                        <p:tgtEl>
                                          <p:spTgt spid="139272"/>
                                        </p:tgtEl>
                                      </p:cBhvr>
                                    </p:animEffect>
                                  </p:childTnLst>
                                </p:cTn>
                              </p:par>
                            </p:childTnLst>
                          </p:cTn>
                        </p:par>
                        <p:par>
                          <p:cTn id="23" fill="hold">
                            <p:stCondLst>
                              <p:cond delay="500"/>
                            </p:stCondLst>
                            <p:childTnLst>
                              <p:par>
                                <p:cTn id="24" presetID="4" presetClass="entr" presetSubtype="32" fill="hold" grpId="0" nodeType="afterEffect">
                                  <p:stCondLst>
                                    <p:cond delay="0"/>
                                  </p:stCondLst>
                                  <p:childTnLst>
                                    <p:set>
                                      <p:cBhvr>
                                        <p:cTn id="25" dur="1" fill="hold">
                                          <p:stCondLst>
                                            <p:cond delay="0"/>
                                          </p:stCondLst>
                                        </p:cTn>
                                        <p:tgtEl>
                                          <p:spTgt spid="139276"/>
                                        </p:tgtEl>
                                        <p:attrNameLst>
                                          <p:attrName>style.visibility</p:attrName>
                                        </p:attrNameLst>
                                      </p:cBhvr>
                                      <p:to>
                                        <p:strVal val="visible"/>
                                      </p:to>
                                    </p:set>
                                    <p:animEffect transition="in" filter="box(out)">
                                      <p:cBhvr>
                                        <p:cTn id="26" dur="500"/>
                                        <p:tgtEl>
                                          <p:spTgt spid="139276"/>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32" fill="hold" grpId="0" nodeType="clickEffect">
                                  <p:stCondLst>
                                    <p:cond delay="0"/>
                                  </p:stCondLst>
                                  <p:childTnLst>
                                    <p:set>
                                      <p:cBhvr>
                                        <p:cTn id="30" dur="1" fill="hold">
                                          <p:stCondLst>
                                            <p:cond delay="0"/>
                                          </p:stCondLst>
                                        </p:cTn>
                                        <p:tgtEl>
                                          <p:spTgt spid="139273"/>
                                        </p:tgtEl>
                                        <p:attrNameLst>
                                          <p:attrName>style.visibility</p:attrName>
                                        </p:attrNameLst>
                                      </p:cBhvr>
                                      <p:to>
                                        <p:strVal val="visible"/>
                                      </p:to>
                                    </p:set>
                                    <p:animEffect transition="in" filter="box(out)">
                                      <p:cBhvr>
                                        <p:cTn id="31" dur="500"/>
                                        <p:tgtEl>
                                          <p:spTgt spid="139273"/>
                                        </p:tgtEl>
                                      </p:cBhvr>
                                    </p:animEffect>
                                  </p:childTnLst>
                                </p:cTn>
                              </p:par>
                            </p:childTnLst>
                          </p:cTn>
                        </p:par>
                        <p:par>
                          <p:cTn id="32" fill="hold">
                            <p:stCondLst>
                              <p:cond delay="500"/>
                            </p:stCondLst>
                            <p:childTnLst>
                              <p:par>
                                <p:cTn id="33" presetID="4" presetClass="entr" presetSubtype="32" fill="hold" grpId="0" nodeType="afterEffect">
                                  <p:stCondLst>
                                    <p:cond delay="0"/>
                                  </p:stCondLst>
                                  <p:childTnLst>
                                    <p:set>
                                      <p:cBhvr>
                                        <p:cTn id="34" dur="1" fill="hold">
                                          <p:stCondLst>
                                            <p:cond delay="0"/>
                                          </p:stCondLst>
                                        </p:cTn>
                                        <p:tgtEl>
                                          <p:spTgt spid="139277"/>
                                        </p:tgtEl>
                                        <p:attrNameLst>
                                          <p:attrName>style.visibility</p:attrName>
                                        </p:attrNameLst>
                                      </p:cBhvr>
                                      <p:to>
                                        <p:strVal val="visible"/>
                                      </p:to>
                                    </p:set>
                                    <p:animEffect transition="in" filter="box(out)">
                                      <p:cBhvr>
                                        <p:cTn id="35" dur="500"/>
                                        <p:tgtEl>
                                          <p:spTgt spid="139277"/>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32" fill="hold" grpId="0" nodeType="clickEffect">
                                  <p:stCondLst>
                                    <p:cond delay="0"/>
                                  </p:stCondLst>
                                  <p:childTnLst>
                                    <p:set>
                                      <p:cBhvr>
                                        <p:cTn id="39" dur="1" fill="hold">
                                          <p:stCondLst>
                                            <p:cond delay="0"/>
                                          </p:stCondLst>
                                        </p:cTn>
                                        <p:tgtEl>
                                          <p:spTgt spid="139270"/>
                                        </p:tgtEl>
                                        <p:attrNameLst>
                                          <p:attrName>style.visibility</p:attrName>
                                        </p:attrNameLst>
                                      </p:cBhvr>
                                      <p:to>
                                        <p:strVal val="visible"/>
                                      </p:to>
                                    </p:set>
                                    <p:animEffect transition="in" filter="box(out)">
                                      <p:cBhvr>
                                        <p:cTn id="40" dur="500"/>
                                        <p:tgtEl>
                                          <p:spTgt spid="139270"/>
                                        </p:tgtEl>
                                      </p:cBhvr>
                                    </p:animEffect>
                                  </p:childTnLst>
                                </p:cTn>
                              </p:par>
                            </p:childTnLst>
                          </p:cTn>
                        </p:par>
                        <p:par>
                          <p:cTn id="41" fill="hold">
                            <p:stCondLst>
                              <p:cond delay="500"/>
                            </p:stCondLst>
                            <p:childTnLst>
                              <p:par>
                                <p:cTn id="42" presetID="4" presetClass="entr" presetSubtype="32" fill="hold" grpId="0" nodeType="afterEffect">
                                  <p:stCondLst>
                                    <p:cond delay="0"/>
                                  </p:stCondLst>
                                  <p:childTnLst>
                                    <p:set>
                                      <p:cBhvr>
                                        <p:cTn id="43" dur="1" fill="hold">
                                          <p:stCondLst>
                                            <p:cond delay="0"/>
                                          </p:stCondLst>
                                        </p:cTn>
                                        <p:tgtEl>
                                          <p:spTgt spid="139274"/>
                                        </p:tgtEl>
                                        <p:attrNameLst>
                                          <p:attrName>style.visibility</p:attrName>
                                        </p:attrNameLst>
                                      </p:cBhvr>
                                      <p:to>
                                        <p:strVal val="visible"/>
                                      </p:to>
                                    </p:set>
                                    <p:animEffect transition="in" filter="box(out)">
                                      <p:cBhvr>
                                        <p:cTn id="44" dur="500"/>
                                        <p:tgtEl>
                                          <p:spTgt spid="139274"/>
                                        </p:tgtEl>
                                      </p:cBhvr>
                                    </p:animEffect>
                                  </p:childTnLst>
                                </p:cTn>
                              </p:par>
                            </p:childTnLst>
                          </p:cTn>
                        </p:par>
                      </p:childTnLst>
                    </p:cTn>
                  </p:par>
                  <p:par>
                    <p:cTn id="45" fill="hold">
                      <p:stCondLst>
                        <p:cond delay="indefinite"/>
                      </p:stCondLst>
                      <p:childTnLst>
                        <p:par>
                          <p:cTn id="46" fill="hold">
                            <p:stCondLst>
                              <p:cond delay="0"/>
                            </p:stCondLst>
                            <p:childTnLst>
                              <p:par>
                                <p:cTn id="47" presetID="4" presetClass="entr" presetSubtype="32" fill="hold" grpId="0" nodeType="clickEffect">
                                  <p:stCondLst>
                                    <p:cond delay="0"/>
                                  </p:stCondLst>
                                  <p:childTnLst>
                                    <p:set>
                                      <p:cBhvr>
                                        <p:cTn id="48" dur="1" fill="hold">
                                          <p:stCondLst>
                                            <p:cond delay="0"/>
                                          </p:stCondLst>
                                        </p:cTn>
                                        <p:tgtEl>
                                          <p:spTgt spid="139275"/>
                                        </p:tgtEl>
                                        <p:attrNameLst>
                                          <p:attrName>style.visibility</p:attrName>
                                        </p:attrNameLst>
                                      </p:cBhvr>
                                      <p:to>
                                        <p:strVal val="visible"/>
                                      </p:to>
                                    </p:set>
                                    <p:animEffect transition="in" filter="box(out)">
                                      <p:cBhvr>
                                        <p:cTn id="49" dur="500"/>
                                        <p:tgtEl>
                                          <p:spTgt spid="139275"/>
                                        </p:tgtEl>
                                      </p:cBhvr>
                                    </p:animEffect>
                                  </p:childTnLst>
                                </p:cTn>
                              </p:par>
                            </p:childTnLst>
                          </p:cTn>
                        </p:par>
                        <p:par>
                          <p:cTn id="50" fill="hold">
                            <p:stCondLst>
                              <p:cond delay="500"/>
                            </p:stCondLst>
                            <p:childTnLst>
                              <p:par>
                                <p:cTn id="51" presetID="4" presetClass="entr" presetSubtype="32" fill="hold" grpId="0" nodeType="afterEffect">
                                  <p:stCondLst>
                                    <p:cond delay="0"/>
                                  </p:stCondLst>
                                  <p:childTnLst>
                                    <p:set>
                                      <p:cBhvr>
                                        <p:cTn id="52" dur="1" fill="hold">
                                          <p:stCondLst>
                                            <p:cond delay="0"/>
                                          </p:stCondLst>
                                        </p:cTn>
                                        <p:tgtEl>
                                          <p:spTgt spid="139278"/>
                                        </p:tgtEl>
                                        <p:attrNameLst>
                                          <p:attrName>style.visibility</p:attrName>
                                        </p:attrNameLst>
                                      </p:cBhvr>
                                      <p:to>
                                        <p:strVal val="visible"/>
                                      </p:to>
                                    </p:set>
                                    <p:animEffect transition="in" filter="box(out)">
                                      <p:cBhvr>
                                        <p:cTn id="53" dur="500"/>
                                        <p:tgtEl>
                                          <p:spTgt spid="139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bldLvl="0" animBg="1"/>
      <p:bldP spid="139268" grpId="0"/>
      <p:bldP spid="139269" grpId="0" bldLvl="0" animBg="1"/>
      <p:bldP spid="139270" grpId="0" bldLvl="0" animBg="1"/>
      <p:bldP spid="139271" grpId="0" autoUpdateAnimBg="0"/>
      <p:bldP spid="139272" grpId="0" bldLvl="0" animBg="1"/>
      <p:bldP spid="139273" grpId="0" bldLvl="0" animBg="1"/>
      <p:bldP spid="139274" grpId="0" autoUpdateAnimBg="0"/>
      <p:bldP spid="139275" grpId="0" bldLvl="0" animBg="1"/>
      <p:bldP spid="139276" grpId="0" autoUpdateAnimBg="0"/>
      <p:bldP spid="139277" grpId="0" autoUpdateAnimBg="0"/>
      <p:bldP spid="139278"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custDataLst>
              <p:tags r:id="rId3"/>
            </p:custDataLst>
          </p:nvPr>
        </p:nvSpPr>
        <p:spPr>
          <a:xfrm>
            <a:off x="278765" y="137160"/>
            <a:ext cx="8180388" cy="646113"/>
          </a:xfrm>
        </p:spPr>
        <p:txBody>
          <a:bodyPr vert="horz" wrap="square" lIns="91440" tIns="45720" rIns="91440" bIns="45720" anchor="b" anchorCtr="0"/>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pPr eaLnBrk="1" hangingPunct="1"/>
            <a:r>
              <a:rPr lang="zh-CN" altLang="en-US" sz="2800" b="1" dirty="0">
                <a:solidFill>
                  <a:srgbClr val="800000"/>
                </a:solidFill>
                <a:latin typeface="黑体" panose="02010609060101010101" pitchFamily="49" charset="-122"/>
                <a:ea typeface="黑体" panose="02010609060101010101" pitchFamily="49" charset="-122"/>
              </a:rPr>
              <a:t>一、小分子物质</a:t>
            </a:r>
            <a:r>
              <a:rPr lang="zh-CN" altLang="en-US" sz="2800" b="1" dirty="0">
                <a:solidFill>
                  <a:schemeClr val="bg1"/>
                </a:solidFill>
                <a:latin typeface="黑体" panose="02010609060101010101" pitchFamily="49" charset="-122"/>
                <a:ea typeface="黑体" panose="02010609060101010101" pitchFamily="49" charset="-122"/>
              </a:rPr>
              <a:t>的跨膜运输：被动运输、主动运输</a:t>
            </a:r>
          </a:p>
        </p:txBody>
      </p:sp>
      <p:grpSp>
        <p:nvGrpSpPr>
          <p:cNvPr id="49155" name="Group 14"/>
          <p:cNvGrpSpPr/>
          <p:nvPr/>
        </p:nvGrpSpPr>
        <p:grpSpPr>
          <a:xfrm>
            <a:off x="1182370" y="971233"/>
            <a:ext cx="8077200" cy="4876800"/>
            <a:chOff x="288" y="864"/>
            <a:chExt cx="5088" cy="3072"/>
          </a:xfrm>
        </p:grpSpPr>
        <p:graphicFrame>
          <p:nvGraphicFramePr>
            <p:cNvPr id="49156" name="Object 10"/>
            <p:cNvGraphicFramePr>
              <a:graphicFrameLocks noChangeAspect="1"/>
            </p:cNvGraphicFramePr>
            <p:nvPr>
              <p:custDataLst>
                <p:tags r:id="rId4"/>
              </p:custDataLst>
            </p:nvPr>
          </p:nvGraphicFramePr>
          <p:xfrm>
            <a:off x="336" y="936"/>
            <a:ext cx="5040" cy="2952"/>
          </p:xfrm>
          <a:graphic>
            <a:graphicData uri="http://schemas.openxmlformats.org/presentationml/2006/ole">
              <mc:AlternateContent xmlns:mc="http://schemas.openxmlformats.org/markup-compatibility/2006">
                <mc:Choice xmlns:v="urn:schemas-microsoft-com:vml" Requires="v">
                  <p:oleObj spid="_x0000_s14363" r:id="rId9" imgW="7366000" imgH="3886200" progId="">
                    <p:embed/>
                  </p:oleObj>
                </mc:Choice>
                <mc:Fallback>
                  <p:oleObj r:id="rId9" imgW="7366000" imgH="3886200" progId="">
                    <p:embed/>
                    <p:pic>
                      <p:nvPicPr>
                        <p:cNvPr id="0" name="图片 3077"/>
                        <p:cNvPicPr/>
                        <p:nvPr/>
                      </p:nvPicPr>
                      <p:blipFill>
                        <a:blip r:embed="rId10"/>
                        <a:stretch>
                          <a:fillRect/>
                        </a:stretch>
                      </p:blipFill>
                      <p:spPr>
                        <a:xfrm>
                          <a:off x="336" y="936"/>
                          <a:ext cx="5040" cy="2952"/>
                        </a:xfrm>
                        <a:prstGeom prst="rect">
                          <a:avLst/>
                        </a:prstGeom>
                        <a:noFill/>
                        <a:ln w="38100">
                          <a:noFill/>
                          <a:miter/>
                        </a:ln>
                      </p:spPr>
                    </p:pic>
                  </p:oleObj>
                </mc:Fallback>
              </mc:AlternateContent>
            </a:graphicData>
          </a:graphic>
        </p:graphicFrame>
        <p:sp>
          <p:nvSpPr>
            <p:cNvPr id="49157" name="Rectangle 11"/>
            <p:cNvSpPr/>
            <p:nvPr>
              <p:custDataLst>
                <p:tags r:id="rId5"/>
              </p:custDataLst>
            </p:nvPr>
          </p:nvSpPr>
          <p:spPr>
            <a:xfrm>
              <a:off x="288" y="912"/>
              <a:ext cx="96" cy="3024"/>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400" b="1" dirty="0">
                <a:ea typeface="华文细黑" panose="02010600040101010101" pitchFamily="2" charset="-122"/>
              </a:endParaRPr>
            </a:p>
          </p:txBody>
        </p:sp>
        <p:sp>
          <p:nvSpPr>
            <p:cNvPr id="49158" name="Rectangle 12"/>
            <p:cNvSpPr/>
            <p:nvPr>
              <p:custDataLst>
                <p:tags r:id="rId6"/>
              </p:custDataLst>
            </p:nvPr>
          </p:nvSpPr>
          <p:spPr>
            <a:xfrm>
              <a:off x="336" y="864"/>
              <a:ext cx="144" cy="1536"/>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400" b="1" dirty="0">
                <a:ea typeface="华文细黑" panose="02010600040101010101" pitchFamily="2" charset="-122"/>
              </a:endParaRPr>
            </a:p>
          </p:txBody>
        </p:sp>
        <p:sp>
          <p:nvSpPr>
            <p:cNvPr id="49159" name="Rectangle 13"/>
            <p:cNvSpPr/>
            <p:nvPr>
              <p:custDataLst>
                <p:tags r:id="rId7"/>
              </p:custDataLst>
            </p:nvPr>
          </p:nvSpPr>
          <p:spPr>
            <a:xfrm>
              <a:off x="384" y="2544"/>
              <a:ext cx="192" cy="1200"/>
            </a:xfrm>
            <a:prstGeom prst="rect">
              <a:avLst/>
            </a:prstGeom>
            <a:solidFill>
              <a:schemeClr val="tx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400" b="1" dirty="0">
                <a:ea typeface="华文细黑" panose="02010600040101010101" pitchFamily="2" charset="-122"/>
              </a:endParaRPr>
            </a:p>
          </p:txBody>
        </p:sp>
      </p:grpSp>
    </p:spTree>
    <p:custDataLst>
      <p:tags r:id="rId2"/>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AutoShape 2"/>
          <p:cNvSpPr/>
          <p:nvPr>
            <p:custDataLst>
              <p:tags r:id="rId2"/>
            </p:custDataLst>
          </p:nvPr>
        </p:nvSpPr>
        <p:spPr>
          <a:xfrm>
            <a:off x="468313" y="476250"/>
            <a:ext cx="8135937" cy="792163"/>
          </a:xfrm>
          <a:prstGeom prst="ellipseRibbon">
            <a:avLst>
              <a:gd name="adj1" fmla="val 25000"/>
              <a:gd name="adj2" fmla="val 50000"/>
              <a:gd name="adj3" fmla="val 12500"/>
            </a:avLst>
          </a:prstGeom>
          <a:noFill/>
          <a:ln w="9525">
            <a:noFill/>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r>
              <a:rPr lang="zh-CN" altLang="en-US" b="1" dirty="0">
                <a:solidFill>
                  <a:srgbClr val="000066"/>
                </a:solidFill>
                <a:ea typeface="华文行楷" panose="02010800040101010101" pitchFamily="2" charset="-122"/>
              </a:rPr>
              <a:t>（一）简单扩散：脂溶物质及</a:t>
            </a:r>
            <a:r>
              <a:rPr lang="en-US" altLang="zh-CN" b="1" dirty="0">
                <a:solidFill>
                  <a:srgbClr val="000066"/>
                </a:solidFill>
                <a:ea typeface="华文行楷" panose="02010800040101010101" pitchFamily="2" charset="-122"/>
              </a:rPr>
              <a:t>co2</a:t>
            </a:r>
            <a:r>
              <a:rPr lang="zh-CN" altLang="en-US" b="1" dirty="0">
                <a:solidFill>
                  <a:srgbClr val="000066"/>
                </a:solidFill>
                <a:ea typeface="华文行楷" panose="02010800040101010101" pitchFamily="2" charset="-122"/>
              </a:rPr>
              <a:t>、</a:t>
            </a:r>
            <a:r>
              <a:rPr lang="en-US" altLang="zh-CN" b="1" dirty="0">
                <a:solidFill>
                  <a:srgbClr val="000066"/>
                </a:solidFill>
                <a:ea typeface="华文行楷" panose="02010800040101010101" pitchFamily="2" charset="-122"/>
              </a:rPr>
              <a:t>NO</a:t>
            </a:r>
            <a:r>
              <a:rPr lang="zh-CN" altLang="en-US" b="1" dirty="0">
                <a:solidFill>
                  <a:srgbClr val="000066"/>
                </a:solidFill>
                <a:ea typeface="华文行楷" panose="02010800040101010101" pitchFamily="2" charset="-122"/>
              </a:rPr>
              <a:t>等</a:t>
            </a:r>
          </a:p>
        </p:txBody>
      </p:sp>
      <p:pic>
        <p:nvPicPr>
          <p:cNvPr id="1025" name="ShockwaveFlash1" descr="clipboard/media/image1.png"/>
          <p:cNvPicPr/>
          <p:nvPr>
            <p:custDataLst>
              <p:tags r:id="rId3"/>
            </p:custDataLst>
          </p:nvPr>
        </p:nvPicPr>
        <p:blipFill>
          <a:blip r:embed="rId5"/>
          <a:stretch>
            <a:fillRect/>
          </a:stretch>
        </p:blipFill>
        <p:spPr>
          <a:xfrm>
            <a:off x="1258888" y="1412875"/>
            <a:ext cx="6624637" cy="5040313"/>
          </a:xfrm>
          <a:prstGeom prst="rect">
            <a:avLst/>
          </a:prstGeom>
          <a:noFill/>
          <a:ln w="9525">
            <a:noFill/>
          </a:ln>
        </p:spPr>
      </p:pic>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6" descr="pic0345"/>
          <p:cNvPicPr>
            <a:picLocks noChangeAspect="1"/>
          </p:cNvPicPr>
          <p:nvPr>
            <p:custDataLst>
              <p:tags r:id="rId2"/>
            </p:custDataLst>
          </p:nvPr>
        </p:nvPicPr>
        <p:blipFill>
          <a:blip r:embed="rId7"/>
          <a:stretch>
            <a:fillRect/>
          </a:stretch>
        </p:blipFill>
        <p:spPr>
          <a:xfrm>
            <a:off x="250825" y="2205038"/>
            <a:ext cx="5257800" cy="3740150"/>
          </a:xfrm>
          <a:prstGeom prst="rect">
            <a:avLst/>
          </a:prstGeom>
          <a:noFill/>
          <a:ln w="9525">
            <a:noFill/>
          </a:ln>
        </p:spPr>
      </p:pic>
      <p:sp>
        <p:nvSpPr>
          <p:cNvPr id="52227" name="Text Box 8"/>
          <p:cNvSpPr txBox="1"/>
          <p:nvPr>
            <p:custDataLst>
              <p:tags r:id="rId3"/>
            </p:custDataLst>
          </p:nvPr>
        </p:nvSpPr>
        <p:spPr>
          <a:xfrm>
            <a:off x="755650" y="1700213"/>
            <a:ext cx="7272338" cy="5794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b="1" dirty="0">
                <a:solidFill>
                  <a:srgbClr val="0000FF"/>
                </a:solidFill>
                <a:ea typeface="黑体" panose="02010609060101010101" pitchFamily="49" charset="-122"/>
              </a:rPr>
              <a:t>膜转运蛋白：载体蛋白和</a:t>
            </a:r>
            <a:r>
              <a:rPr lang="zh-CN" altLang="en-US" b="1" u="sng" dirty="0">
                <a:solidFill>
                  <a:srgbClr val="0000FF"/>
                </a:solidFill>
                <a:ea typeface="黑体" panose="02010609060101010101" pitchFamily="49" charset="-122"/>
              </a:rPr>
              <a:t>通道蛋白</a:t>
            </a:r>
          </a:p>
        </p:txBody>
      </p:sp>
      <p:pic>
        <p:nvPicPr>
          <p:cNvPr id="52228" name="Picture 9" descr="ecb376(5)"/>
          <p:cNvPicPr>
            <a:picLocks noChangeAspect="1"/>
          </p:cNvPicPr>
          <p:nvPr>
            <p:custDataLst>
              <p:tags r:id="rId4"/>
            </p:custDataLst>
          </p:nvPr>
        </p:nvPicPr>
        <p:blipFill>
          <a:blip r:embed="rId8"/>
          <a:stretch>
            <a:fillRect/>
          </a:stretch>
        </p:blipFill>
        <p:spPr>
          <a:xfrm>
            <a:off x="5219700" y="2420938"/>
            <a:ext cx="3563938" cy="3262312"/>
          </a:xfrm>
          <a:prstGeom prst="rect">
            <a:avLst/>
          </a:prstGeom>
          <a:noFill/>
          <a:ln w="9525">
            <a:noFill/>
          </a:ln>
        </p:spPr>
      </p:pic>
      <p:sp>
        <p:nvSpPr>
          <p:cNvPr id="293899" name="Text Box 11"/>
          <p:cNvSpPr txBox="1">
            <a:spLocks noChangeArrowheads="1"/>
          </p:cNvSpPr>
          <p:nvPr>
            <p:custDataLst>
              <p:tags r:id="rId5"/>
            </p:custDataLst>
          </p:nvPr>
        </p:nvSpPr>
        <p:spPr bwMode="auto">
          <a:xfrm>
            <a:off x="468313" y="765175"/>
            <a:ext cx="3457575" cy="641350"/>
          </a:xfrm>
          <a:prstGeom prst="rect">
            <a:avLst/>
          </a:prstGeom>
          <a:noFill/>
          <a:ln w="9525">
            <a:noFill/>
            <a:miter lim="800000"/>
          </a:ln>
          <a:effectLst/>
        </p:spPr>
        <p:txBody>
          <a:bodyPr>
            <a:spAutoFit/>
          </a:bodyPr>
          <a:lstStyle/>
          <a:p>
            <a:pPr marR="0" defTabSz="914400" eaLnBrk="1" hangingPunct="1">
              <a:buClrTx/>
              <a:buSzTx/>
              <a:buFontTx/>
              <a:buNone/>
              <a:defRPr/>
            </a:pPr>
            <a:r>
              <a:rPr kumimoji="0" lang="zh-CN" altLang="en-US" sz="3600" kern="1200" cap="none" spc="0" normalizeH="0" baseline="0" noProof="0">
                <a:solidFill>
                  <a:srgbClr val="0000FF"/>
                </a:solidFill>
                <a:effectLst>
                  <a:outerShdw blurRad="38100" dist="38100" dir="2700000" algn="tl">
                    <a:srgbClr val="C0C0C0"/>
                  </a:outerShdw>
                </a:effectLst>
                <a:latin typeface="楷体_GB2312" pitchFamily="49" charset="-122"/>
                <a:ea typeface="楷体_GB2312" pitchFamily="49" charset="-122"/>
                <a:cs typeface="+mn-cs"/>
              </a:rPr>
              <a:t>（二）易化扩散</a:t>
            </a:r>
            <a:r>
              <a:rPr kumimoji="0" lang="zh-CN" altLang="en-US" sz="3600" kern="1200" cap="none" spc="0" normalizeH="0" baseline="0" noProof="0">
                <a:solidFill>
                  <a:schemeClr val="bg1"/>
                </a:solidFill>
                <a:effectLst>
                  <a:outerShdw blurRad="38100" dist="38100" dir="2700000" algn="tl">
                    <a:srgbClr val="C0C0C0"/>
                  </a:outerShdw>
                </a:effectLst>
                <a:latin typeface="楷体_GB2312" pitchFamily="49" charset="-122"/>
                <a:ea typeface="楷体_GB2312" pitchFamily="49" charset="-122"/>
                <a:cs typeface="+mn-cs"/>
              </a:rPr>
              <a:t>      </a:t>
            </a: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p:nvPr>
            <p:custDataLst>
              <p:tags r:id="rId2"/>
            </p:custDataLst>
          </p:nvPr>
        </p:nvSpPr>
        <p:spPr>
          <a:xfrm>
            <a:off x="250825" y="188913"/>
            <a:ext cx="4321175" cy="7016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sz="4000" b="1" dirty="0">
                <a:solidFill>
                  <a:srgbClr val="0000FF"/>
                </a:solidFill>
                <a:latin typeface="黑体" panose="02010609060101010101" pitchFamily="49" charset="-122"/>
                <a:ea typeface="黑体" panose="02010609060101010101" pitchFamily="49" charset="-122"/>
              </a:rPr>
              <a:t>通道蛋白的门控</a:t>
            </a:r>
          </a:p>
        </p:txBody>
      </p:sp>
      <p:pic>
        <p:nvPicPr>
          <p:cNvPr id="71683" name="Picture 3" descr="ch11f21"/>
          <p:cNvPicPr>
            <a:picLocks noChangeAspect="1"/>
          </p:cNvPicPr>
          <p:nvPr>
            <p:custDataLst>
              <p:tags r:id="rId3"/>
            </p:custDataLst>
          </p:nvPr>
        </p:nvPicPr>
        <p:blipFill>
          <a:blip r:embed="rId6"/>
          <a:stretch>
            <a:fillRect/>
          </a:stretch>
        </p:blipFill>
        <p:spPr>
          <a:xfrm>
            <a:off x="611188" y="1773238"/>
            <a:ext cx="7777162" cy="4322762"/>
          </a:xfrm>
          <a:prstGeom prst="rect">
            <a:avLst/>
          </a:prstGeom>
          <a:noFill/>
          <a:ln w="9525">
            <a:noFill/>
          </a:ln>
        </p:spPr>
      </p:pic>
      <p:sp>
        <p:nvSpPr>
          <p:cNvPr id="71684" name="Text Box 5"/>
          <p:cNvSpPr txBox="1"/>
          <p:nvPr>
            <p:custDataLst>
              <p:tags r:id="rId4"/>
            </p:custDataLst>
          </p:nvPr>
        </p:nvSpPr>
        <p:spPr>
          <a:xfrm>
            <a:off x="4356100" y="260350"/>
            <a:ext cx="3882390" cy="119888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lvl="0" eaLnBrk="1" hangingPunct="1">
              <a:spcBef>
                <a:spcPct val="0"/>
              </a:spcBef>
              <a:buClrTx/>
              <a:buSzTx/>
              <a:buFont typeface="Wingdings" panose="05000000000000000000" charset="0"/>
              <a:buChar char="l"/>
            </a:pPr>
            <a:r>
              <a:rPr lang="zh-CN" altLang="en-US" sz="2400" b="1" dirty="0">
                <a:solidFill>
                  <a:schemeClr val="tx1"/>
                </a:solidFill>
                <a:latin typeface="华文新魏" panose="02010800040101010101" pitchFamily="2" charset="-122"/>
                <a:ea typeface="黑体" panose="02010609060101010101" pitchFamily="49" charset="-122"/>
              </a:rPr>
              <a:t>电压门控</a:t>
            </a:r>
            <a:r>
              <a:rPr lang="zh-CN" altLang="en-US" sz="2400" b="1" dirty="0">
                <a:solidFill>
                  <a:schemeClr val="tx1"/>
                </a:solidFill>
                <a:ea typeface="黑体" panose="02010609060101010101" pitchFamily="49" charset="-122"/>
              </a:rPr>
              <a:t>通道</a:t>
            </a:r>
            <a:endParaRPr lang="zh-CN" altLang="en-US" sz="2400" b="1" dirty="0">
              <a:solidFill>
                <a:schemeClr val="tx1"/>
              </a:solidFill>
              <a:latin typeface="华文新魏" panose="02010800040101010101" pitchFamily="2" charset="-122"/>
              <a:ea typeface="黑体" panose="02010609060101010101" pitchFamily="49" charset="-122"/>
            </a:endParaRPr>
          </a:p>
          <a:p>
            <a:pPr lvl="0" eaLnBrk="1" hangingPunct="1">
              <a:spcBef>
                <a:spcPct val="0"/>
              </a:spcBef>
              <a:buClrTx/>
              <a:buSzTx/>
              <a:buFont typeface="Wingdings" panose="05000000000000000000" charset="0"/>
              <a:buChar char="l"/>
            </a:pPr>
            <a:r>
              <a:rPr lang="zh-CN" altLang="en-US" sz="2400" b="1" dirty="0">
                <a:solidFill>
                  <a:schemeClr val="tx1"/>
                </a:solidFill>
                <a:latin typeface="华文新魏" panose="02010800040101010101" pitchFamily="2" charset="-122"/>
                <a:ea typeface="黑体" panose="02010609060101010101" pitchFamily="49" charset="-122"/>
              </a:rPr>
              <a:t>配体门控通道</a:t>
            </a:r>
          </a:p>
          <a:p>
            <a:pPr lvl="0" eaLnBrk="1" hangingPunct="1">
              <a:spcBef>
                <a:spcPct val="0"/>
              </a:spcBef>
              <a:buClrTx/>
              <a:buSzTx/>
              <a:buFont typeface="Wingdings" panose="05000000000000000000" charset="0"/>
              <a:buChar char="l"/>
            </a:pPr>
            <a:r>
              <a:rPr lang="zh-CN" altLang="en-US" sz="2400" b="1" dirty="0">
                <a:solidFill>
                  <a:schemeClr val="tx1"/>
                </a:solidFill>
                <a:latin typeface="华文新魏" panose="02010800040101010101" pitchFamily="2" charset="-122"/>
                <a:ea typeface="黑体" panose="02010609060101010101" pitchFamily="49" charset="-122"/>
              </a:rPr>
              <a:t>应力激活通道</a:t>
            </a:r>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p:cNvSpPr>
            <a:spLocks noGrp="1"/>
          </p:cNvSpPr>
          <p:nvPr>
            <p:custDataLst>
              <p:tags r:id="rId2"/>
            </p:custDataLst>
          </p:nvPr>
        </p:nvSpPr>
        <p:spPr>
          <a:xfrm>
            <a:off x="95250" y="44450"/>
            <a:ext cx="8686800" cy="788670"/>
          </a:xfrm>
          <a:prstGeom prst="rect">
            <a:avLst/>
          </a:prstGeom>
        </p:spPr>
        <p:txBody>
          <a:bodyPr vert="horz" wrap="square" lIns="91440" tIns="45720" rIns="91440" bIns="45720" anchor="b" anchorCtr="0"/>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pPr>
              <a:buClrTx/>
              <a:buSzTx/>
              <a:buFontTx/>
            </a:pPr>
            <a:r>
              <a:rPr kumimoji="1" lang="zh-CN" altLang="en-US" b="1" dirty="0">
                <a:solidFill>
                  <a:srgbClr val="800000"/>
                </a:solidFill>
                <a:latin typeface="黑体" panose="02010609060101010101" pitchFamily="49" charset="-122"/>
                <a:ea typeface="黑体" panose="02010609060101010101" pitchFamily="49" charset="-122"/>
                <a:cs typeface="+mj-cs"/>
              </a:rPr>
              <a:t>（</a:t>
            </a:r>
            <a:r>
              <a:rPr kumimoji="1" lang="en-US" altLang="zh-CN" b="1" dirty="0">
                <a:solidFill>
                  <a:srgbClr val="800000"/>
                </a:solidFill>
                <a:latin typeface="黑体" panose="02010609060101010101" pitchFamily="49" charset="-122"/>
                <a:ea typeface="黑体" panose="02010609060101010101" pitchFamily="49" charset="-122"/>
                <a:cs typeface="+mj-cs"/>
              </a:rPr>
              <a:t>1</a:t>
            </a:r>
            <a:r>
              <a:rPr kumimoji="1" lang="zh-CN" altLang="en-US" b="1" dirty="0">
                <a:solidFill>
                  <a:srgbClr val="800000"/>
                </a:solidFill>
                <a:latin typeface="黑体" panose="02010609060101010101" pitchFamily="49" charset="-122"/>
                <a:ea typeface="黑体" panose="02010609060101010101" pitchFamily="49" charset="-122"/>
                <a:cs typeface="+mj-cs"/>
              </a:rPr>
              <a:t>）配体门通道</a:t>
            </a:r>
          </a:p>
        </p:txBody>
      </p:sp>
      <p:pic>
        <p:nvPicPr>
          <p:cNvPr id="492549" name="Picture 5"/>
          <p:cNvPicPr>
            <a:picLocks noChangeAspect="1"/>
          </p:cNvPicPr>
          <p:nvPr>
            <p:custDataLst>
              <p:tags r:id="rId3"/>
            </p:custDataLst>
          </p:nvPr>
        </p:nvPicPr>
        <p:blipFill>
          <a:blip r:embed="rId5"/>
          <a:stretch>
            <a:fillRect/>
          </a:stretch>
        </p:blipFill>
        <p:spPr>
          <a:xfrm>
            <a:off x="323533" y="908368"/>
            <a:ext cx="8229600" cy="5588000"/>
          </a:xfrm>
          <a:prstGeom prst="rect">
            <a:avLst/>
          </a:prstGeom>
          <a:noFill/>
          <a:ln w="9525">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92549"/>
                                        </p:tgtEl>
                                        <p:attrNameLst>
                                          <p:attrName>style.visibility</p:attrName>
                                        </p:attrNameLst>
                                      </p:cBhvr>
                                      <p:to>
                                        <p:strVal val="visible"/>
                                      </p:to>
                                    </p:set>
                                    <p:anim calcmode="lin" valueType="num">
                                      <p:cBhvr>
                                        <p:cTn id="7" dur="500" fill="hold"/>
                                        <p:tgtEl>
                                          <p:spTgt spid="492549"/>
                                        </p:tgtEl>
                                        <p:attrNameLst>
                                          <p:attrName>ppt_w</p:attrName>
                                        </p:attrNameLst>
                                      </p:cBhvr>
                                      <p:tavLst>
                                        <p:tav tm="0">
                                          <p:val>
                                            <p:fltVal val="0"/>
                                          </p:val>
                                        </p:tav>
                                        <p:tav tm="100000">
                                          <p:val>
                                            <p:strVal val="#ppt_w"/>
                                          </p:val>
                                        </p:tav>
                                      </p:tavLst>
                                    </p:anim>
                                    <p:anim calcmode="lin" valueType="num">
                                      <p:cBhvr>
                                        <p:cTn id="8" dur="500" fill="hold"/>
                                        <p:tgtEl>
                                          <p:spTgt spid="49254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4"/>
          <p:cNvSpPr txBox="1"/>
          <p:nvPr>
            <p:custDataLst>
              <p:tags r:id="rId3"/>
            </p:custDataLst>
          </p:nvPr>
        </p:nvSpPr>
        <p:spPr>
          <a:xfrm>
            <a:off x="381000" y="533400"/>
            <a:ext cx="8001000" cy="116046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50000"/>
              </a:spcBef>
              <a:buClrTx/>
              <a:buSzTx/>
              <a:buFontTx/>
              <a:buNone/>
            </a:pPr>
            <a:r>
              <a:rPr lang="zh-CN" altLang="en-US" sz="2800" b="1" dirty="0">
                <a:solidFill>
                  <a:srgbClr val="800000"/>
                </a:solidFill>
                <a:latin typeface="黑体" panose="02010609060101010101" pitchFamily="49" charset="-122"/>
                <a:ea typeface="黑体" panose="02010609060101010101" pitchFamily="49" charset="-122"/>
              </a:rPr>
              <a:t>（</a:t>
            </a:r>
            <a:r>
              <a:rPr lang="en-US" altLang="zh-CN" sz="2800" b="1" dirty="0">
                <a:solidFill>
                  <a:srgbClr val="800000"/>
                </a:solidFill>
                <a:latin typeface="黑体" panose="02010609060101010101" pitchFamily="49" charset="-122"/>
                <a:ea typeface="黑体" panose="02010609060101010101" pitchFamily="49" charset="-122"/>
              </a:rPr>
              <a:t>2</a:t>
            </a:r>
            <a:r>
              <a:rPr lang="zh-CN" altLang="en-US" sz="2800" b="1" dirty="0">
                <a:solidFill>
                  <a:srgbClr val="800000"/>
                </a:solidFill>
                <a:latin typeface="黑体" panose="02010609060101010101" pitchFamily="49" charset="-122"/>
                <a:ea typeface="黑体" panose="02010609060101010101" pitchFamily="49" charset="-122"/>
              </a:rPr>
              <a:t>）电位门控通道</a:t>
            </a:r>
          </a:p>
          <a:p>
            <a:pPr marL="0" lvl="0" indent="0" eaLnBrk="1" hangingPunct="1">
              <a:spcBef>
                <a:spcPct val="50000"/>
              </a:spcBef>
              <a:buClrTx/>
              <a:buSzTx/>
              <a:buFontTx/>
              <a:buNone/>
            </a:pPr>
            <a:r>
              <a:rPr lang="zh-CN" altLang="en-US" sz="2800" b="1" dirty="0">
                <a:solidFill>
                  <a:schemeClr val="bg1"/>
                </a:solidFill>
                <a:latin typeface="黑体" panose="02010609060101010101" pitchFamily="49" charset="-122"/>
                <a:ea typeface="黑体" panose="02010609060101010101" pitchFamily="49" charset="-122"/>
              </a:rPr>
              <a:t>特点：电位发生变化时，构象变化，</a:t>
            </a:r>
            <a:r>
              <a:rPr lang="zh-CN" altLang="en-US" sz="2800" b="1" dirty="0">
                <a:solidFill>
                  <a:schemeClr val="bg1"/>
                </a:solidFill>
                <a:latin typeface="Times New Roman" panose="02020603050405020304" pitchFamily="18" charset="0"/>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门</a:t>
            </a:r>
            <a:r>
              <a:rPr lang="zh-CN" altLang="en-US" sz="2800" b="1" dirty="0">
                <a:solidFill>
                  <a:schemeClr val="bg1"/>
                </a:solidFill>
                <a:latin typeface="Times New Roman" panose="02020603050405020304" pitchFamily="18" charset="0"/>
                <a:ea typeface="黑体" panose="02010609060101010101" pitchFamily="49" charset="-122"/>
              </a:rPr>
              <a:t>”</a:t>
            </a:r>
            <a:r>
              <a:rPr lang="zh-CN" altLang="en-US" sz="2800" b="1" dirty="0">
                <a:solidFill>
                  <a:schemeClr val="bg1"/>
                </a:solidFill>
                <a:latin typeface="黑体" panose="02010609060101010101" pitchFamily="49" charset="-122"/>
                <a:ea typeface="黑体" panose="02010609060101010101" pitchFamily="49" charset="-122"/>
              </a:rPr>
              <a:t>打开。</a:t>
            </a:r>
          </a:p>
        </p:txBody>
      </p:sp>
      <p:grpSp>
        <p:nvGrpSpPr>
          <p:cNvPr id="74755" name="Group 11"/>
          <p:cNvGrpSpPr/>
          <p:nvPr/>
        </p:nvGrpSpPr>
        <p:grpSpPr>
          <a:xfrm>
            <a:off x="971550" y="1828800"/>
            <a:ext cx="7200900" cy="5029200"/>
            <a:chOff x="612" y="1152"/>
            <a:chExt cx="4536" cy="3168"/>
          </a:xfrm>
        </p:grpSpPr>
        <p:graphicFrame>
          <p:nvGraphicFramePr>
            <p:cNvPr id="74756" name="Object 2"/>
            <p:cNvGraphicFramePr>
              <a:graphicFrameLocks noChangeAspect="1"/>
            </p:cNvGraphicFramePr>
            <p:nvPr>
              <p:custDataLst>
                <p:tags r:id="rId4"/>
              </p:custDataLst>
            </p:nvPr>
          </p:nvGraphicFramePr>
          <p:xfrm>
            <a:off x="672" y="1152"/>
            <a:ext cx="4320" cy="3030"/>
          </p:xfrm>
          <a:graphic>
            <a:graphicData uri="http://schemas.openxmlformats.org/presentationml/2006/ole">
              <mc:AlternateContent xmlns:mc="http://schemas.openxmlformats.org/markup-compatibility/2006">
                <mc:Choice xmlns:v="urn:schemas-microsoft-com:vml" Requires="v">
                  <p:oleObj spid="_x0000_s15387" r:id="rId7" imgW="4762500" imgH="3340100" progId="">
                    <p:embed/>
                  </p:oleObj>
                </mc:Choice>
                <mc:Fallback>
                  <p:oleObj r:id="rId7" imgW="4762500" imgH="3340100" progId="">
                    <p:embed/>
                    <p:pic>
                      <p:nvPicPr>
                        <p:cNvPr id="0" name="图片 3080"/>
                        <p:cNvPicPr/>
                        <p:nvPr/>
                      </p:nvPicPr>
                      <p:blipFill>
                        <a:blip r:embed="rId8"/>
                        <a:stretch>
                          <a:fillRect/>
                        </a:stretch>
                      </p:blipFill>
                      <p:spPr>
                        <a:xfrm>
                          <a:off x="672" y="1152"/>
                          <a:ext cx="4320" cy="3030"/>
                        </a:xfrm>
                        <a:prstGeom prst="rect">
                          <a:avLst/>
                        </a:prstGeom>
                        <a:noFill/>
                        <a:ln w="38100">
                          <a:noFill/>
                          <a:miter/>
                        </a:ln>
                      </p:spPr>
                    </p:pic>
                  </p:oleObj>
                </mc:Fallback>
              </mc:AlternateContent>
            </a:graphicData>
          </a:graphic>
        </p:graphicFrame>
        <p:pic>
          <p:nvPicPr>
            <p:cNvPr id="74757" name="Picture 8" descr="voltgtan.gif - 64.4 K"/>
            <p:cNvPicPr>
              <a:picLocks noChangeAspect="1"/>
            </p:cNvPicPr>
            <p:nvPr>
              <p:custDataLst>
                <p:tags r:id="rId5"/>
              </p:custDataLst>
            </p:nvPr>
          </p:nvPicPr>
          <p:blipFill>
            <a:blip r:embed="rId9"/>
            <a:stretch>
              <a:fillRect/>
            </a:stretch>
          </p:blipFill>
          <p:spPr>
            <a:xfrm>
              <a:off x="612" y="2432"/>
              <a:ext cx="4536" cy="1888"/>
            </a:xfrm>
            <a:prstGeom prst="rect">
              <a:avLst/>
            </a:prstGeom>
            <a:noFill/>
            <a:ln w="9525">
              <a:noFill/>
            </a:ln>
          </p:spPr>
        </p:pic>
      </p:grpSp>
    </p:spTree>
    <p:custDataLst>
      <p:tags r:id="rId2"/>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p:cNvSpPr>
          <p:nvPr>
            <p:custDataLst>
              <p:tags r:id="rId2"/>
            </p:custDataLst>
          </p:nvPr>
        </p:nvSpPr>
        <p:spPr>
          <a:xfrm>
            <a:off x="1182688" y="68263"/>
            <a:ext cx="4429125" cy="854075"/>
          </a:xfrm>
          <a:prstGeom prst="rect">
            <a:avLst/>
          </a:prstGeom>
        </p:spPr>
        <p:txBody>
          <a:bodyPr vert="horz" wrap="square" lIns="91440" tIns="45720" rIns="91440" bIns="45720" anchor="b" anchorCtr="0"/>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r>
              <a:rPr lang="en-US" altLang="zh-CN" b="1" dirty="0">
                <a:solidFill>
                  <a:schemeClr val="tx1"/>
                </a:solidFill>
                <a:ea typeface="黑体" panose="02010609060101010101" pitchFamily="49" charset="-122"/>
              </a:rPr>
              <a:t>(3)</a:t>
            </a:r>
            <a:r>
              <a:rPr lang="zh-CN" altLang="en-US" b="1" dirty="0">
                <a:solidFill>
                  <a:schemeClr val="tx1"/>
                </a:solidFill>
                <a:ea typeface="黑体" panose="02010609060101010101" pitchFamily="49" charset="-122"/>
              </a:rPr>
              <a:t>应力激活通道</a:t>
            </a:r>
          </a:p>
        </p:txBody>
      </p:sp>
      <p:pic>
        <p:nvPicPr>
          <p:cNvPr id="76805" name="Picture 5" descr="ecb391b(5)"/>
          <p:cNvPicPr>
            <a:picLocks noChangeAspect="1"/>
          </p:cNvPicPr>
          <p:nvPr>
            <p:custDataLst>
              <p:tags r:id="rId3"/>
            </p:custDataLst>
          </p:nvPr>
        </p:nvPicPr>
        <p:blipFill>
          <a:blip r:embed="rId6"/>
          <a:stretch>
            <a:fillRect/>
          </a:stretch>
        </p:blipFill>
        <p:spPr>
          <a:xfrm>
            <a:off x="438150" y="760413"/>
            <a:ext cx="8305800" cy="2881312"/>
          </a:xfrm>
          <a:prstGeom prst="rect">
            <a:avLst/>
          </a:prstGeom>
          <a:noFill/>
          <a:ln w="9525">
            <a:noFill/>
          </a:ln>
        </p:spPr>
      </p:pic>
      <p:pic>
        <p:nvPicPr>
          <p:cNvPr id="76804" name="Picture 4" descr="ecb391(5)"/>
          <p:cNvPicPr>
            <a:picLocks noChangeAspect="1"/>
          </p:cNvPicPr>
          <p:nvPr>
            <p:custDataLst>
              <p:tags r:id="rId4"/>
            </p:custDataLst>
          </p:nvPr>
        </p:nvPicPr>
        <p:blipFill>
          <a:blip r:embed="rId7"/>
          <a:stretch>
            <a:fillRect/>
          </a:stretch>
        </p:blipFill>
        <p:spPr>
          <a:xfrm>
            <a:off x="1256030" y="3429000"/>
            <a:ext cx="7991475" cy="3286125"/>
          </a:xfrm>
          <a:prstGeom prst="rect">
            <a:avLst/>
          </a:prstGeom>
          <a:noFill/>
          <a:ln w="9525">
            <a:noFill/>
          </a:ln>
        </p:spPr>
      </p:pic>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custDataLst>
              <p:tags r:id="rId2"/>
            </p:custDataLst>
          </p:nvPr>
        </p:nvPicPr>
        <p:blipFill>
          <a:blip r:embed="rId4"/>
          <a:stretch>
            <a:fillRect/>
          </a:stretch>
        </p:blipFill>
        <p:spPr>
          <a:xfrm>
            <a:off x="2297430" y="2394585"/>
            <a:ext cx="6471920" cy="4330700"/>
          </a:xfrm>
          <a:prstGeom prst="rect">
            <a:avLst/>
          </a:prstGeom>
          <a:noFill/>
          <a:ln w="9525">
            <a:noFill/>
          </a:ln>
        </p:spPr>
      </p:pic>
      <p:sp>
        <p:nvSpPr>
          <p:cNvPr id="2" name="文本框 1"/>
          <p:cNvSpPr txBox="1"/>
          <p:nvPr/>
        </p:nvSpPr>
        <p:spPr>
          <a:xfrm>
            <a:off x="881380" y="409575"/>
            <a:ext cx="11224895" cy="1568450"/>
          </a:xfrm>
          <a:prstGeom prst="rect">
            <a:avLst/>
          </a:prstGeom>
          <a:noFill/>
        </p:spPr>
        <p:txBody>
          <a:bodyPr wrap="square" rtlCol="0" anchor="t">
            <a:spAutoFit/>
          </a:bodyPr>
          <a:lstStyle/>
          <a:p>
            <a:r>
              <a:rPr lang="zh-CN" altLang="en-US"/>
              <a:t>水通道蛋白（Aquaporin）：</a:t>
            </a:r>
          </a:p>
          <a:p>
            <a:endParaRPr lang="zh-CN" altLang="en-US"/>
          </a:p>
          <a:p>
            <a:r>
              <a:rPr lang="zh-CN" altLang="en-US" sz="2000"/>
              <a:t>水通道是由约翰霍普金斯大学医学院的美国科学家</a:t>
            </a:r>
            <a:r>
              <a:rPr lang="zh-CN" altLang="en-US" sz="2000">
                <a:solidFill>
                  <a:srgbClr val="FF0000"/>
                </a:solidFill>
              </a:rPr>
              <a:t>彼得·阿格雷</a:t>
            </a:r>
            <a:r>
              <a:rPr lang="zh-CN" altLang="en-US" sz="2000"/>
              <a:t>所发现，他与通过X射线晶体学技术确认钾离子通道结构的洛克斐勒大学霍华休斯医学研究中心的</a:t>
            </a:r>
            <a:r>
              <a:rPr lang="zh-CN" altLang="en-US" sz="2000">
                <a:solidFill>
                  <a:srgbClr val="FF0000"/>
                </a:solidFill>
              </a:rPr>
              <a:t>罗德里克·麦金</a:t>
            </a:r>
            <a:r>
              <a:rPr lang="zh-CN" altLang="en-US" sz="2000"/>
              <a:t>农共同荣获了2003年诺贝尔化学奖</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1 Título"/>
          <p:cNvSpPr txBox="1">
            <a:spLocks noChangeArrowheads="1"/>
          </p:cNvSpPr>
          <p:nvPr>
            <p:custDataLst>
              <p:tags r:id="rId3"/>
            </p:custDataLst>
          </p:nvPr>
        </p:nvSpPr>
        <p:spPr bwMode="auto">
          <a:xfrm>
            <a:off x="589280" y="369570"/>
            <a:ext cx="7958138"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t">
              <a:spcBef>
                <a:spcPct val="0"/>
              </a:spcBef>
              <a:spcAft>
                <a:spcPct val="0"/>
              </a:spcAft>
              <a:buFont typeface="Arial" panose="020B0604020202020204" pitchFamily="34" charset="0"/>
              <a:buNone/>
            </a:pPr>
            <a:r>
              <a:rPr lang="zh-CN" altLang="en-US" sz="3200" b="1" dirty="0">
                <a:solidFill>
                  <a:srgbClr val="0066FF"/>
                </a:solidFill>
                <a:latin typeface="黑体" panose="02010609060101010101" pitchFamily="49" charset="-122"/>
                <a:ea typeface="黑体" panose="02010609060101010101" pitchFamily="49" charset="-122"/>
              </a:rPr>
              <a:t>一、膜的化学组成与生物学特性</a:t>
            </a:r>
          </a:p>
          <a:p>
            <a:pPr eaLnBrk="1" fontAlgn="t">
              <a:spcBef>
                <a:spcPct val="0"/>
              </a:spcBef>
              <a:spcAft>
                <a:spcPct val="0"/>
              </a:spcAft>
              <a:buFont typeface="Arial" panose="020B0604020202020204" pitchFamily="34" charset="0"/>
              <a:buNone/>
            </a:pPr>
            <a:endParaRPr lang="zh-CN" altLang="en-US" sz="3200" b="1" dirty="0">
              <a:solidFill>
                <a:srgbClr val="0066FF"/>
              </a:solidFill>
              <a:latin typeface="黑体" panose="02010609060101010101" pitchFamily="49" charset="-122"/>
              <a:ea typeface="黑体" panose="02010609060101010101" pitchFamily="49" charset="-122"/>
            </a:endParaRPr>
          </a:p>
        </p:txBody>
      </p:sp>
      <p:graphicFrame>
        <p:nvGraphicFramePr>
          <p:cNvPr id="6" name="Group 3"/>
          <p:cNvGraphicFramePr>
            <a:graphicFrameLocks noGrp="1"/>
          </p:cNvGraphicFramePr>
          <p:nvPr>
            <p:custDataLst>
              <p:tags r:id="rId4"/>
            </p:custDataLst>
          </p:nvPr>
        </p:nvGraphicFramePr>
        <p:xfrm>
          <a:off x="107504" y="1412777"/>
          <a:ext cx="5400600" cy="3951158"/>
        </p:xfrm>
        <a:graphic>
          <a:graphicData uri="http://schemas.openxmlformats.org/drawingml/2006/table">
            <a:tbl>
              <a:tblPr/>
              <a:tblGrid>
                <a:gridCol w="1885724">
                  <a:extLst>
                    <a:ext uri="{9D8B030D-6E8A-4147-A177-3AD203B41FA5}">
                      <a16:colId xmlns:a16="http://schemas.microsoft.com/office/drawing/2014/main" val="20000"/>
                    </a:ext>
                  </a:extLst>
                </a:gridCol>
                <a:gridCol w="3514876">
                  <a:extLst>
                    <a:ext uri="{9D8B030D-6E8A-4147-A177-3AD203B41FA5}">
                      <a16:colId xmlns:a16="http://schemas.microsoft.com/office/drawing/2014/main" val="20001"/>
                    </a:ext>
                  </a:extLst>
                </a:gridCol>
              </a:tblGrid>
              <a:tr h="539702">
                <a:tc>
                  <a:txBody>
                    <a:bodyPr/>
                    <a:lstStyle/>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成分</a:t>
                      </a:r>
                    </a:p>
                  </a:txBody>
                  <a:tcPr marL="54000" marR="54000" marT="53990" marB="53990" anchor="ctr" anchorCtr="1" horzOverflow="overflow">
                    <a:lnL cap="flat">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含量</a:t>
                      </a:r>
                    </a:p>
                  </a:txBody>
                  <a:tcPr marL="54000" marR="54000" marT="53990" marB="53990" anchor="ctr" anchorCtr="1" horzOverflow="overflow">
                    <a:lnL>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0"/>
                  </a:ext>
                </a:extLst>
              </a:tr>
              <a:tr h="990649">
                <a:tc>
                  <a:txBody>
                    <a:bodyPr/>
                    <a:lstStyle/>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rPr>
                        <a:t>   脂  质</a:t>
                      </a:r>
                    </a:p>
                  </a:txBody>
                  <a:tcPr marL="54000" marR="54000" marT="53990" marB="53990" anchor="ctr" anchorCtr="1"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pPr>
                      <a:r>
                        <a:rPr kumimoji="0" lang="en-US" altLang="zh-CN" sz="2400" b="1" i="0" u="none" strike="noStrike" cap="none" normalizeH="0" baseline="0" dirty="0" smtClean="0">
                          <a:ln>
                            <a:noFill/>
                          </a:ln>
                          <a:solidFill>
                            <a:schemeClr val="tx2"/>
                          </a:solidFill>
                          <a:effectLst/>
                          <a:latin typeface="黑体" panose="02010609060101010101" pitchFamily="49" charset="-122"/>
                          <a:ea typeface="黑体" panose="02010609060101010101" pitchFamily="49" charset="-122"/>
                        </a:rPr>
                        <a:t>30%-60%</a:t>
                      </a:r>
                    </a:p>
                  </a:txBody>
                  <a:tcPr marL="54000" marR="54000" marT="53990" marB="53990" anchor="ctr" anchorCtr="1"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alpha val="50000"/>
                      </a:schemeClr>
                    </a:solidFill>
                  </a:tcPr>
                </a:tc>
                <a:extLst>
                  <a:ext uri="{0D108BD9-81ED-4DB2-BD59-A6C34878D82A}">
                    <a16:rowId xmlns:a16="http://schemas.microsoft.com/office/drawing/2014/main" val="10001"/>
                  </a:ext>
                </a:extLst>
              </a:tr>
              <a:tr h="539701">
                <a:tc>
                  <a:txBody>
                    <a:bodyPr/>
                    <a:lstStyle/>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蛋白质</a:t>
                      </a:r>
                    </a:p>
                  </a:txBody>
                  <a:tcPr marL="54000" marR="54000" marT="53990" marB="53990" anchor="ctr" anchorCtr="1" horzOverflow="overflow">
                    <a:lnL cap="flat">
                      <a:noFill/>
                    </a:lnL>
                    <a:lnR>
                      <a:noFill/>
                    </a:lnR>
                    <a:lnT>
                      <a:noFill/>
                    </a:lnT>
                    <a:lnB>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pPr>
                      <a:r>
                        <a:rPr kumimoji="0" lang="en-US" altLang="zh-CN" sz="2400" b="1" i="0" u="none" strike="noStrike" cap="none" normalizeH="0" baseline="0" dirty="0" smtClean="0">
                          <a:ln>
                            <a:noFill/>
                          </a:ln>
                          <a:solidFill>
                            <a:schemeClr val="tx2"/>
                          </a:solidFill>
                          <a:effectLst/>
                          <a:latin typeface="黑体" panose="02010609060101010101" pitchFamily="49" charset="-122"/>
                          <a:ea typeface="黑体" panose="02010609060101010101" pitchFamily="49" charset="-122"/>
                        </a:rPr>
                        <a:t>20%-70%</a:t>
                      </a:r>
                    </a:p>
                  </a:txBody>
                  <a:tcPr marL="54000" marR="54000" marT="53990" marB="53990" anchor="ctr" anchorCtr="1" horzOverflow="overflow">
                    <a:lnL>
                      <a:noFill/>
                    </a:lnL>
                    <a:lnR cap="flat">
                      <a:noFill/>
                    </a:lnR>
                    <a:lnT>
                      <a:noFill/>
                    </a:lnT>
                    <a:lnB>
                      <a:noFill/>
                    </a:lnB>
                    <a:lnTlToBr>
                      <a:noFill/>
                    </a:lnTlToBr>
                    <a:lnBlToTr>
                      <a:noFill/>
                    </a:lnBlToTr>
                    <a:solidFill>
                      <a:schemeClr val="bg1">
                        <a:alpha val="50000"/>
                      </a:schemeClr>
                    </a:solidFill>
                  </a:tcPr>
                </a:tc>
                <a:extLst>
                  <a:ext uri="{0D108BD9-81ED-4DB2-BD59-A6C34878D82A}">
                    <a16:rowId xmlns:a16="http://schemas.microsoft.com/office/drawing/2014/main" val="10002"/>
                  </a:ext>
                </a:extLst>
              </a:tr>
              <a:tr h="539701">
                <a:tc>
                  <a:txBody>
                    <a:bodyPr/>
                    <a:lstStyle/>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糖  类</a:t>
                      </a:r>
                    </a:p>
                  </a:txBody>
                  <a:tcPr marL="54000" marR="54000" marT="53990" marB="53990" anchor="ctr" anchorCtr="1" horzOverflow="overflow">
                    <a:lnL cap="flat">
                      <a:noFill/>
                    </a:lnL>
                    <a:lnR>
                      <a:noFill/>
                    </a:lnR>
                    <a:lnT>
                      <a:noFill/>
                    </a:lnT>
                    <a:lnB>
                      <a:noFill/>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pPr>
                      <a:r>
                        <a:rPr kumimoji="0" lang="en-US" altLang="zh-CN" sz="2400" b="1" i="0" u="none" strike="noStrike" cap="none" normalizeH="0" baseline="0" dirty="0" smtClean="0">
                          <a:ln>
                            <a:noFill/>
                          </a:ln>
                          <a:solidFill>
                            <a:schemeClr val="tx2"/>
                          </a:solidFill>
                          <a:effectLst/>
                          <a:latin typeface="黑体" panose="02010609060101010101" pitchFamily="49" charset="-122"/>
                          <a:ea typeface="黑体" panose="02010609060101010101" pitchFamily="49" charset="-122"/>
                        </a:rPr>
                        <a:t>2%-10%</a:t>
                      </a:r>
                    </a:p>
                  </a:txBody>
                  <a:tcPr marL="54000" marR="54000" marT="53990" marB="53990" anchor="ctr" anchorCtr="1" horzOverflow="overflow">
                    <a:lnL>
                      <a:noFill/>
                    </a:lnL>
                    <a:lnR cap="flat">
                      <a:noFill/>
                    </a:lnR>
                    <a:lnT>
                      <a:noFill/>
                    </a:lnT>
                    <a:lnB>
                      <a:noFill/>
                    </a:lnB>
                    <a:lnTlToBr>
                      <a:noFill/>
                    </a:lnTlToBr>
                    <a:lnBlToTr>
                      <a:noFill/>
                    </a:lnBlToTr>
                    <a:solidFill>
                      <a:schemeClr val="bg1">
                        <a:alpha val="50000"/>
                      </a:schemeClr>
                    </a:solidFill>
                  </a:tcPr>
                </a:tc>
                <a:extLst>
                  <a:ext uri="{0D108BD9-81ED-4DB2-BD59-A6C34878D82A}">
                    <a16:rowId xmlns:a16="http://schemas.microsoft.com/office/drawing/2014/main" val="10003"/>
                  </a:ext>
                </a:extLst>
              </a:tr>
              <a:tr h="990649">
                <a:tc>
                  <a:txBody>
                    <a:bodyPr/>
                    <a:lstStyle/>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其  他</a:t>
                      </a:r>
                    </a:p>
                  </a:txBody>
                  <a:tcPr marL="54000" marR="54000" marT="53990" marB="53990" anchor="ctr" anchorCtr="1"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tc>
                  <a:txBody>
                    <a:bodyPr/>
                    <a:lstStyle/>
                    <a:p>
                      <a:pPr marL="0" marR="0" lvl="0" indent="0" algn="ctr" defTabSz="914400" rtl="0" eaLnBrk="1" fontAlgn="base" latinLnBrk="0" hangingPunct="1">
                        <a:lnSpc>
                          <a:spcPct val="150000"/>
                        </a:lnSpc>
                        <a:spcBef>
                          <a:spcPct val="20000"/>
                        </a:spcBef>
                        <a:spcAft>
                          <a:spcPct val="0"/>
                        </a:spcAft>
                        <a:buClr>
                          <a:schemeClr val="folHlink"/>
                        </a:buClr>
                        <a:buSzPct val="60000"/>
                        <a:buFont typeface="Wingdings" panose="05000000000000000000" pitchFamily="2" charset="2"/>
                        <a:buNone/>
                      </a:pPr>
                      <a:r>
                        <a:rPr kumimoji="0" lang="zh-CN" altLang="en-US" sz="2400" b="1" i="0" u="none" strike="noStrike" cap="none" normalizeH="0" baseline="0" dirty="0" smtClean="0">
                          <a:ln>
                            <a:noFill/>
                          </a:ln>
                          <a:solidFill>
                            <a:schemeClr val="tx2"/>
                          </a:solidFill>
                          <a:effectLst/>
                          <a:latin typeface="黑体" panose="02010609060101010101" pitchFamily="49" charset="-122"/>
                          <a:ea typeface="黑体" panose="02010609060101010101" pitchFamily="49" charset="-122"/>
                        </a:rPr>
                        <a:t>水、无机盐、金属离子等</a:t>
                      </a:r>
                    </a:p>
                  </a:txBody>
                  <a:tcPr marL="54000" marR="54000" marT="53990" marB="53990" anchor="ctr" anchorCtr="1" horzOverflow="overflow">
                    <a:lnL>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solidFill>
                      <a:schemeClr val="bg1">
                        <a:alpha val="50000"/>
                      </a:schemeClr>
                    </a:solidFill>
                  </a:tcPr>
                </a:tc>
                <a:extLst>
                  <a:ext uri="{0D108BD9-81ED-4DB2-BD59-A6C34878D82A}">
                    <a16:rowId xmlns:a16="http://schemas.microsoft.com/office/drawing/2014/main" val="10004"/>
                  </a:ext>
                </a:extLst>
              </a:tr>
            </a:tbl>
          </a:graphicData>
        </a:graphic>
      </p:graphicFrame>
      <p:grpSp>
        <p:nvGrpSpPr>
          <p:cNvPr id="5" name="Group 5"/>
          <p:cNvGrpSpPr/>
          <p:nvPr/>
        </p:nvGrpSpPr>
        <p:grpSpPr bwMode="auto">
          <a:xfrm>
            <a:off x="6351270" y="1161415"/>
            <a:ext cx="4872990" cy="4673600"/>
            <a:chOff x="1692" y="593"/>
            <a:chExt cx="3424" cy="2784"/>
          </a:xfrm>
        </p:grpSpPr>
        <p:grpSp>
          <p:nvGrpSpPr>
            <p:cNvPr id="10" name="Group 9"/>
            <p:cNvGrpSpPr/>
            <p:nvPr/>
          </p:nvGrpSpPr>
          <p:grpSpPr bwMode="auto">
            <a:xfrm>
              <a:off x="4656" y="1728"/>
              <a:ext cx="195" cy="720"/>
              <a:chOff x="4608" y="1824"/>
              <a:chExt cx="240" cy="672"/>
            </a:xfrm>
          </p:grpSpPr>
          <p:sp>
            <p:nvSpPr>
              <p:cNvPr id="14" name="Line 10"/>
              <p:cNvSpPr>
                <a:spLocks noChangeShapeType="1"/>
              </p:cNvSpPr>
              <p:nvPr>
                <p:custDataLst>
                  <p:tags r:id="rId8"/>
                </p:custDataLst>
              </p:nvPr>
            </p:nvSpPr>
            <p:spPr bwMode="auto">
              <a:xfrm>
                <a:off x="4608" y="1824"/>
                <a:ext cx="240" cy="240"/>
              </a:xfrm>
              <a:prstGeom prst="line">
                <a:avLst/>
              </a:prstGeom>
              <a:noFill/>
              <a:ln w="38100" cap="sq">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sp>
            <p:nvSpPr>
              <p:cNvPr id="15" name="Line 11"/>
              <p:cNvSpPr>
                <a:spLocks noChangeShapeType="1"/>
              </p:cNvSpPr>
              <p:nvPr>
                <p:custDataLst>
                  <p:tags r:id="rId9"/>
                </p:custDataLst>
              </p:nvPr>
            </p:nvSpPr>
            <p:spPr bwMode="auto">
              <a:xfrm flipV="1">
                <a:off x="4608" y="2064"/>
                <a:ext cx="240" cy="432"/>
              </a:xfrm>
              <a:prstGeom prst="line">
                <a:avLst/>
              </a:prstGeom>
              <a:noFill/>
              <a:ln w="38100" cap="sq">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wrap="square" anchor="ctr">
                <a:spAutoFit/>
              </a:bodyPr>
              <a:lstStyle/>
              <a:p>
                <a:endParaRPr lang="zh-CN" altLang="en-US"/>
              </a:p>
            </p:txBody>
          </p:sp>
        </p:grpSp>
        <p:graphicFrame>
          <p:nvGraphicFramePr>
            <p:cNvPr id="11" name="Object 12"/>
            <p:cNvGraphicFramePr>
              <a:graphicFrameLocks noChangeAspect="1"/>
            </p:cNvGraphicFramePr>
            <p:nvPr>
              <p:custDataLst>
                <p:tags r:id="rId5"/>
              </p:custDataLst>
            </p:nvPr>
          </p:nvGraphicFramePr>
          <p:xfrm>
            <a:off x="1692" y="593"/>
            <a:ext cx="3116" cy="2784"/>
          </p:xfrm>
          <a:graphic>
            <a:graphicData uri="http://schemas.openxmlformats.org/presentationml/2006/ole">
              <mc:AlternateContent xmlns:mc="http://schemas.openxmlformats.org/markup-compatibility/2006">
                <mc:Choice xmlns:v="urn:schemas-microsoft-com:vml" Requires="v">
                  <p:oleObj spid="_x0000_s12339" r:id="rId11" imgW="7137400" imgH="5092700" progId="">
                    <p:embed/>
                  </p:oleObj>
                </mc:Choice>
                <mc:Fallback>
                  <p:oleObj r:id="rId11" imgW="7137400" imgH="5092700" progId="">
                    <p:embed/>
                    <p:pic>
                      <p:nvPicPr>
                        <p:cNvPr id="0" name="图片 123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92" y="593"/>
                          <a:ext cx="3116" cy="2784"/>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Line 13"/>
            <p:cNvSpPr>
              <a:spLocks noChangeShapeType="1"/>
            </p:cNvSpPr>
            <p:nvPr>
              <p:custDataLst>
                <p:tags r:id="rId6"/>
              </p:custDataLst>
            </p:nvPr>
          </p:nvSpPr>
          <p:spPr bwMode="auto">
            <a:xfrm>
              <a:off x="4767" y="829"/>
              <a:ext cx="349" cy="0"/>
            </a:xfrm>
            <a:prstGeom prst="line">
              <a:avLst/>
            </a:prstGeom>
            <a:noFill/>
            <a:ln w="38100" cap="sq">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zh-CN" altLang="en-US"/>
            </a:p>
          </p:txBody>
        </p:sp>
        <p:sp>
          <p:nvSpPr>
            <p:cNvPr id="13" name="Line 14"/>
            <p:cNvSpPr>
              <a:spLocks noChangeShapeType="1"/>
            </p:cNvSpPr>
            <p:nvPr>
              <p:custDataLst>
                <p:tags r:id="rId7"/>
              </p:custDataLst>
            </p:nvPr>
          </p:nvSpPr>
          <p:spPr bwMode="auto">
            <a:xfrm>
              <a:off x="4380" y="2970"/>
              <a:ext cx="428" cy="0"/>
            </a:xfrm>
            <a:prstGeom prst="line">
              <a:avLst/>
            </a:prstGeom>
            <a:noFill/>
            <a:ln w="38100" cap="sq">
              <a:solidFill>
                <a:schemeClr val="bg1"/>
              </a:solidFill>
              <a:round/>
              <a:headEnd type="none" w="sm" len="sm"/>
              <a:tailEnd type="none" w="sm" len="sm"/>
            </a:ln>
            <a:extLst>
              <a:ext uri="{909E8E84-426E-40DD-AFC4-6F175D3DCCD1}">
                <a14:hiddenFill xmlns:a14="http://schemas.microsoft.com/office/drawing/2010/main">
                  <a:noFill/>
                </a14:hiddenFill>
              </a:ext>
            </a:extLst>
          </p:spPr>
          <p:txBody>
            <a:bodyPr anchor="ctr">
              <a:spAutoFit/>
            </a:bodyPr>
            <a:lstStyle/>
            <a:p>
              <a:endParaRPr lang="zh-CN" altLang="en-US"/>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box(in)">
                                      <p:cBhvr>
                                        <p:cTn id="7"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2"/>
          <p:cNvPicPr>
            <a:picLocks noChangeAspect="1"/>
          </p:cNvPicPr>
          <p:nvPr>
            <p:custDataLst>
              <p:tags r:id="rId2"/>
            </p:custDataLst>
          </p:nvPr>
        </p:nvPicPr>
        <p:blipFill>
          <a:blip r:embed="rId12"/>
          <a:stretch>
            <a:fillRect/>
          </a:stretch>
        </p:blipFill>
        <p:spPr>
          <a:xfrm>
            <a:off x="5704840" y="1196658"/>
            <a:ext cx="4876800" cy="5694362"/>
          </a:xfrm>
          <a:prstGeom prst="rect">
            <a:avLst/>
          </a:prstGeom>
          <a:noFill/>
          <a:ln w="9525">
            <a:noFill/>
          </a:ln>
        </p:spPr>
      </p:pic>
      <p:sp>
        <p:nvSpPr>
          <p:cNvPr id="60420" name="Rectangle 3"/>
          <p:cNvSpPr>
            <a:spLocks noGrp="1"/>
          </p:cNvSpPr>
          <p:nvPr>
            <p:custDataLst>
              <p:tags r:id="rId3"/>
            </p:custDataLst>
          </p:nvPr>
        </p:nvSpPr>
        <p:spPr>
          <a:xfrm>
            <a:off x="107315" y="1196975"/>
            <a:ext cx="3276600" cy="1866900"/>
          </a:xfrm>
        </p:spPr>
        <p:txBody>
          <a:bodyPr vert="horz" wrap="square" lIns="91440" tIns="45720" rIns="91440" bIns="45720" anchor="t" anchorCtr="0"/>
          <a:lstStyle>
            <a:lvl1pPr marL="342900" indent="-342900" algn="l" rtl="0" eaLnBrk="0" fontAlgn="base" hangingPunct="0">
              <a:spcBef>
                <a:spcPct val="20000"/>
              </a:spcBef>
              <a:spcAft>
                <a:spcPct val="0"/>
              </a:spcAft>
              <a:buFont typeface="Arial" panose="020B0604020202020204" pitchFamily="34" charset="0"/>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a:solidFill>
                  <a:schemeClr val="tx1"/>
                </a:solidFill>
                <a:latin typeface="+mn-lt"/>
                <a:ea typeface="+mn-ea"/>
                <a:cs typeface="+mn-cs"/>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9pPr>
          </a:lstStyle>
          <a:p>
            <a:pPr eaLnBrk="1" hangingPunct="1">
              <a:lnSpc>
                <a:spcPct val="90000"/>
              </a:lnSpc>
              <a:buClr>
                <a:schemeClr val="folHlink"/>
              </a:buClr>
              <a:buSzPct val="60000"/>
              <a:buFont typeface="Wingdings" panose="05000000000000000000" charset="0"/>
              <a:buChar char="Ø"/>
            </a:pPr>
            <a:r>
              <a:rPr lang="zh-CN" altLang="en-US" sz="2800" b="1" dirty="0">
                <a:solidFill>
                  <a:srgbClr val="C00000"/>
                </a:solidFill>
                <a:ea typeface="黑体" panose="02010609060101010101" pitchFamily="49" charset="-122"/>
              </a:rPr>
              <a:t>物质由低浓度向高浓度运输</a:t>
            </a:r>
          </a:p>
          <a:p>
            <a:pPr eaLnBrk="1" hangingPunct="1">
              <a:lnSpc>
                <a:spcPct val="90000"/>
              </a:lnSpc>
              <a:buClr>
                <a:schemeClr val="folHlink"/>
              </a:buClr>
              <a:buSzPct val="60000"/>
              <a:buFont typeface="Wingdings" panose="05000000000000000000" charset="0"/>
              <a:buChar char="Ø"/>
            </a:pPr>
            <a:r>
              <a:rPr lang="zh-CN" altLang="en-US" sz="2800" b="1" dirty="0">
                <a:solidFill>
                  <a:srgbClr val="C00000"/>
                </a:solidFill>
                <a:ea typeface="黑体" panose="02010609060101010101" pitchFamily="49" charset="-122"/>
              </a:rPr>
              <a:t>需要载体蛋白</a:t>
            </a:r>
          </a:p>
          <a:p>
            <a:pPr eaLnBrk="1" hangingPunct="1">
              <a:lnSpc>
                <a:spcPct val="90000"/>
              </a:lnSpc>
              <a:buClr>
                <a:schemeClr val="folHlink"/>
              </a:buClr>
              <a:buSzPct val="60000"/>
              <a:buFont typeface="Wingdings" panose="05000000000000000000" charset="0"/>
              <a:buChar char="Ø"/>
            </a:pPr>
            <a:r>
              <a:rPr lang="zh-CN" altLang="en-US" sz="2800" b="1" dirty="0">
                <a:solidFill>
                  <a:srgbClr val="C00000"/>
                </a:solidFill>
                <a:ea typeface="黑体" panose="02010609060101010101" pitchFamily="49" charset="-122"/>
              </a:rPr>
              <a:t>需要能量：</a:t>
            </a:r>
          </a:p>
        </p:txBody>
      </p:sp>
      <p:grpSp>
        <p:nvGrpSpPr>
          <p:cNvPr id="60421" name="Group 17"/>
          <p:cNvGrpSpPr/>
          <p:nvPr/>
        </p:nvGrpSpPr>
        <p:grpSpPr>
          <a:xfrm>
            <a:off x="322898" y="3644900"/>
            <a:ext cx="3313112" cy="1873250"/>
            <a:chOff x="249" y="2658"/>
            <a:chExt cx="2087" cy="1180"/>
          </a:xfrm>
        </p:grpSpPr>
        <p:sp>
          <p:nvSpPr>
            <p:cNvPr id="60426" name="AutoShape 16"/>
            <p:cNvSpPr/>
            <p:nvPr>
              <p:custDataLst>
                <p:tags r:id="rId9"/>
              </p:custDataLst>
            </p:nvPr>
          </p:nvSpPr>
          <p:spPr>
            <a:xfrm rot="19000" flipV="1">
              <a:off x="249" y="2658"/>
              <a:ext cx="2087" cy="1180"/>
            </a:xfrm>
            <a:prstGeom prst="wedgeEllipseCallout">
              <a:avLst>
                <a:gd name="adj1" fmla="val -33333"/>
                <a:gd name="adj2" fmla="val 70579"/>
              </a:avLst>
            </a:prstGeom>
            <a:solidFill>
              <a:schemeClr val="accent1"/>
            </a:solidFill>
            <a:ln w="9525" cap="flat" cmpd="sng">
              <a:solidFill>
                <a:schemeClr val="tx1"/>
              </a:solidFill>
              <a:prstDash val="solid"/>
              <a:miter/>
              <a:headEnd type="none" w="med" len="med"/>
              <a:tailEnd type="none" w="med" len="med"/>
            </a:ln>
          </p:spPr>
          <p:txBody>
            <a:bodyPr rot="1080000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algn="ctr" eaLnBrk="1" hangingPunct="1">
                <a:spcBef>
                  <a:spcPct val="0"/>
                </a:spcBef>
                <a:buClrTx/>
                <a:buSzTx/>
                <a:buFontTx/>
                <a:buNone/>
              </a:pPr>
              <a:endParaRPr lang="zh-CN" altLang="zh-CN" sz="2400" dirty="0">
                <a:solidFill>
                  <a:schemeClr val="bg1"/>
                </a:solidFill>
                <a:ea typeface="华文细黑" panose="02010600040101010101" pitchFamily="2" charset="-122"/>
              </a:endParaRPr>
            </a:p>
          </p:txBody>
        </p:sp>
        <p:sp>
          <p:nvSpPr>
            <p:cNvPr id="60427" name="Text Box 15"/>
            <p:cNvSpPr txBox="1"/>
            <p:nvPr>
              <p:custDataLst>
                <p:tags r:id="rId10"/>
              </p:custDataLst>
            </p:nvPr>
          </p:nvSpPr>
          <p:spPr>
            <a:xfrm>
              <a:off x="385" y="2840"/>
              <a:ext cx="1950" cy="86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en-US" altLang="zh-CN" sz="2800" b="1" dirty="0">
                  <a:solidFill>
                    <a:schemeClr val="bg1"/>
                  </a:solidFill>
                  <a:ea typeface="华文细黑" panose="02010600040101010101" pitchFamily="2" charset="-122"/>
                </a:rPr>
                <a:t>  </a:t>
              </a:r>
              <a:r>
                <a:rPr lang="en-US" altLang="zh-CN" sz="2800" b="1" dirty="0">
                  <a:solidFill>
                    <a:srgbClr val="0000FF"/>
                  </a:solidFill>
                  <a:ea typeface="华文细黑" panose="02010600040101010101" pitchFamily="2" charset="-122"/>
                </a:rPr>
                <a:t>1.ATP</a:t>
              </a:r>
              <a:r>
                <a:rPr lang="zh-CN" altLang="en-US" sz="2800" b="1" dirty="0">
                  <a:solidFill>
                    <a:srgbClr val="0000FF"/>
                  </a:solidFill>
                  <a:ea typeface="华文细黑" panose="02010600040101010101" pitchFamily="2" charset="-122"/>
                </a:rPr>
                <a:t>直接供能</a:t>
              </a:r>
            </a:p>
            <a:p>
              <a:pPr marL="0" lvl="0" indent="0" eaLnBrk="1" hangingPunct="1">
                <a:spcBef>
                  <a:spcPct val="0"/>
                </a:spcBef>
                <a:buClrTx/>
                <a:buSzTx/>
                <a:buFontTx/>
                <a:buNone/>
              </a:pPr>
              <a:r>
                <a:rPr lang="zh-CN" altLang="en-US" sz="2800" b="1" dirty="0">
                  <a:solidFill>
                    <a:srgbClr val="0000FF"/>
                  </a:solidFill>
                  <a:ea typeface="华文细黑" panose="02010600040101010101" pitchFamily="2" charset="-122"/>
                </a:rPr>
                <a:t>  </a:t>
              </a:r>
              <a:r>
                <a:rPr lang="en-US" altLang="zh-CN" sz="2800" b="1" dirty="0">
                  <a:solidFill>
                    <a:srgbClr val="0000FF"/>
                  </a:solidFill>
                  <a:ea typeface="华文细黑" panose="02010600040101010101" pitchFamily="2" charset="-122"/>
                </a:rPr>
                <a:t>2.ATP</a:t>
              </a:r>
              <a:r>
                <a:rPr lang="zh-CN" altLang="en-US" sz="2800" b="1" dirty="0">
                  <a:solidFill>
                    <a:srgbClr val="0000FF"/>
                  </a:solidFill>
                  <a:ea typeface="华文细黑" panose="02010600040101010101" pitchFamily="2" charset="-122"/>
                </a:rPr>
                <a:t>间接供能（协同运输）</a:t>
              </a:r>
            </a:p>
          </p:txBody>
        </p:sp>
      </p:grpSp>
      <p:sp>
        <p:nvSpPr>
          <p:cNvPr id="60422" name="Rectangle 19"/>
          <p:cNvSpPr/>
          <p:nvPr>
            <p:custDataLst>
              <p:tags r:id="rId4"/>
            </p:custDataLst>
          </p:nvPr>
        </p:nvSpPr>
        <p:spPr>
          <a:xfrm>
            <a:off x="4643438" y="765175"/>
            <a:ext cx="215900" cy="287338"/>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400" b="1" dirty="0">
              <a:ea typeface="华文细黑" panose="02010600040101010101" pitchFamily="2" charset="-122"/>
            </a:endParaRPr>
          </a:p>
        </p:txBody>
      </p:sp>
      <p:sp>
        <p:nvSpPr>
          <p:cNvPr id="60423" name="Rectangle 20"/>
          <p:cNvSpPr/>
          <p:nvPr>
            <p:custDataLst>
              <p:tags r:id="rId5"/>
            </p:custDataLst>
          </p:nvPr>
        </p:nvSpPr>
        <p:spPr>
          <a:xfrm>
            <a:off x="4932363" y="476250"/>
            <a:ext cx="215900" cy="287338"/>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400" b="1" dirty="0">
              <a:ea typeface="华文细黑" panose="02010600040101010101" pitchFamily="2" charset="-122"/>
            </a:endParaRPr>
          </a:p>
        </p:txBody>
      </p:sp>
      <p:sp>
        <p:nvSpPr>
          <p:cNvPr id="60424" name="Rectangle 21"/>
          <p:cNvSpPr/>
          <p:nvPr>
            <p:custDataLst>
              <p:tags r:id="rId6"/>
            </p:custDataLst>
          </p:nvPr>
        </p:nvSpPr>
        <p:spPr>
          <a:xfrm>
            <a:off x="4356100" y="620713"/>
            <a:ext cx="215900" cy="287337"/>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400" b="1" dirty="0">
              <a:ea typeface="华文细黑" panose="02010600040101010101" pitchFamily="2" charset="-122"/>
            </a:endParaRPr>
          </a:p>
        </p:txBody>
      </p:sp>
      <p:sp>
        <p:nvSpPr>
          <p:cNvPr id="60425" name="Rectangle 22"/>
          <p:cNvSpPr/>
          <p:nvPr>
            <p:custDataLst>
              <p:tags r:id="rId7"/>
            </p:custDataLst>
          </p:nvPr>
        </p:nvSpPr>
        <p:spPr>
          <a:xfrm>
            <a:off x="4787900" y="1196975"/>
            <a:ext cx="215900" cy="287338"/>
          </a:xfrm>
          <a:prstGeom prst="rect">
            <a:avLst/>
          </a:prstGeom>
          <a:solidFill>
            <a:srgbClr val="FF0000"/>
          </a:solidFill>
          <a:ln w="9525"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endParaRPr lang="zh-CN" altLang="en-US" sz="2400" b="1" dirty="0">
              <a:ea typeface="华文细黑" panose="02010600040101010101" pitchFamily="2" charset="-122"/>
            </a:endParaRPr>
          </a:p>
        </p:txBody>
      </p:sp>
      <p:sp>
        <p:nvSpPr>
          <p:cNvPr id="60419" name="Rectangle 2"/>
          <p:cNvSpPr>
            <a:spLocks noGrp="1"/>
          </p:cNvSpPr>
          <p:nvPr>
            <p:custDataLst>
              <p:tags r:id="rId8"/>
            </p:custDataLst>
          </p:nvPr>
        </p:nvSpPr>
        <p:spPr>
          <a:xfrm>
            <a:off x="-108585" y="146050"/>
            <a:ext cx="3263900" cy="762000"/>
          </a:xfrm>
        </p:spPr>
        <p:txBody>
          <a:bodyPr vert="horz" wrap="square" lIns="91440" tIns="45720" rIns="91440" bIns="45720" anchor="b" anchorCtr="0"/>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pPr eaLnBrk="1" hangingPunct="1"/>
            <a:r>
              <a:rPr lang="zh-CN" altLang="en-US" sz="3200" b="1" dirty="0">
                <a:solidFill>
                  <a:srgbClr val="800000"/>
                </a:solidFill>
                <a:latin typeface="黑体" panose="02010609060101010101" pitchFamily="49" charset="-122"/>
                <a:ea typeface="黑体" panose="02010609060101010101" pitchFamily="49" charset="-122"/>
              </a:rPr>
              <a:t>（</a:t>
            </a:r>
            <a:r>
              <a:rPr lang="zh-CN" altLang="en-US" sz="3200" b="1" dirty="0">
                <a:solidFill>
                  <a:srgbClr val="0000FF"/>
                </a:solidFill>
                <a:latin typeface="黑体" panose="02010609060101010101" pitchFamily="49" charset="-122"/>
                <a:ea typeface="黑体" panose="02010609060101010101" pitchFamily="49" charset="-122"/>
              </a:rPr>
              <a:t>三）</a:t>
            </a:r>
            <a:r>
              <a:rPr lang="en-US" altLang="zh-CN" sz="3200" b="1" dirty="0">
                <a:solidFill>
                  <a:srgbClr val="0000FF"/>
                </a:solidFill>
                <a:latin typeface="黑体" panose="02010609060101010101" pitchFamily="49" charset="-122"/>
                <a:ea typeface="黑体" panose="02010609060101010101" pitchFamily="49" charset="-122"/>
              </a:rPr>
              <a:t> </a:t>
            </a:r>
            <a:r>
              <a:rPr lang="zh-CN" altLang="en-US" sz="3200" b="1" dirty="0">
                <a:solidFill>
                  <a:srgbClr val="0000FF"/>
                </a:solidFill>
                <a:latin typeface="黑体" panose="02010609060101010101" pitchFamily="49" charset="-122"/>
                <a:ea typeface="黑体" panose="02010609060101010101" pitchFamily="49" charset="-122"/>
              </a:rPr>
              <a:t>主动运输</a:t>
            </a:r>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1" name="Rectangle 5"/>
          <p:cNvSpPr/>
          <p:nvPr>
            <p:custDataLst>
              <p:tags r:id="rId2"/>
            </p:custDataLst>
          </p:nvPr>
        </p:nvSpPr>
        <p:spPr>
          <a:xfrm>
            <a:off x="571500" y="142875"/>
            <a:ext cx="5281613" cy="584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spcBef>
                <a:spcPct val="0"/>
              </a:spcBef>
              <a:buClrTx/>
              <a:buSzTx/>
              <a:buFontTx/>
              <a:buNone/>
            </a:pPr>
            <a:r>
              <a:rPr lang="zh-CN" altLang="en-US" b="1" dirty="0">
                <a:solidFill>
                  <a:srgbClr val="000099"/>
                </a:solidFill>
                <a:latin typeface="黑体" panose="02010609060101010101" pitchFamily="49" charset="-122"/>
                <a:ea typeface="黑体" panose="02010609060101010101" pitchFamily="49" charset="-122"/>
              </a:rPr>
              <a:t>四种类型</a:t>
            </a:r>
            <a:r>
              <a:rPr lang="en-US" altLang="zh-CN" b="1" dirty="0">
                <a:solidFill>
                  <a:srgbClr val="000099"/>
                </a:solidFill>
                <a:latin typeface="黑体" panose="02010609060101010101" pitchFamily="49" charset="-122"/>
                <a:ea typeface="黑体" panose="02010609060101010101" pitchFamily="49" charset="-122"/>
              </a:rPr>
              <a:t>ATP</a:t>
            </a:r>
            <a:r>
              <a:rPr lang="zh-CN" altLang="en-US" b="1" dirty="0">
                <a:solidFill>
                  <a:srgbClr val="000099"/>
                </a:solidFill>
                <a:latin typeface="黑体" panose="02010609060101010101" pitchFamily="49" charset="-122"/>
                <a:ea typeface="黑体" panose="02010609060101010101" pitchFamily="49" charset="-122"/>
              </a:rPr>
              <a:t>驱动泵</a:t>
            </a:r>
          </a:p>
        </p:txBody>
      </p:sp>
      <p:sp>
        <p:nvSpPr>
          <p:cNvPr id="62472" name="Rectangle 4"/>
          <p:cNvSpPr/>
          <p:nvPr>
            <p:custDataLst>
              <p:tags r:id="rId3"/>
            </p:custDataLst>
          </p:nvPr>
        </p:nvSpPr>
        <p:spPr>
          <a:xfrm>
            <a:off x="500063" y="3571875"/>
            <a:ext cx="7786687" cy="101473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25000"/>
              </a:lnSpc>
              <a:spcBef>
                <a:spcPct val="0"/>
              </a:spcBef>
              <a:buClrTx/>
              <a:buSzTx/>
              <a:buFont typeface="Wingdings" panose="05000000000000000000" pitchFamily="2" charset="2"/>
              <a:buChar char="Ø"/>
            </a:pPr>
            <a:r>
              <a:rPr lang="en-US" altLang="zh-CN" sz="2000" b="1" dirty="0">
                <a:solidFill>
                  <a:srgbClr val="6600CC"/>
                </a:solidFill>
                <a:latin typeface="Times New Roman" panose="02020603050405020304" pitchFamily="18" charset="0"/>
                <a:ea typeface="华文细黑" panose="02010600040101010101" pitchFamily="2" charset="-122"/>
              </a:rPr>
              <a:t>P-</a:t>
            </a:r>
            <a:r>
              <a:rPr lang="zh-CN" altLang="en-US" sz="2000" b="1" dirty="0">
                <a:solidFill>
                  <a:srgbClr val="6600CC"/>
                </a:solidFill>
                <a:latin typeface="Times New Roman" panose="02020603050405020304" pitchFamily="18" charset="0"/>
                <a:ea typeface="华文细黑" panose="02010600040101010101" pitchFamily="2" charset="-122"/>
              </a:rPr>
              <a:t>型离子泵：</a:t>
            </a:r>
            <a:r>
              <a:rPr lang="zh-CN" altLang="en-US" sz="2000" b="1" dirty="0">
                <a:solidFill>
                  <a:srgbClr val="000099"/>
                </a:solidFill>
                <a:latin typeface="Times New Roman" panose="02020603050405020304" pitchFamily="18" charset="0"/>
                <a:ea typeface="华文细黑" panose="02010600040101010101" pitchFamily="2" charset="-122"/>
              </a:rPr>
              <a:t>驱动阳离子跨膜转运，如钠钾泵。</a:t>
            </a:r>
          </a:p>
          <a:p>
            <a:pPr marL="0" lvl="0" indent="0" eaLnBrk="1" hangingPunct="1">
              <a:lnSpc>
                <a:spcPct val="125000"/>
              </a:lnSpc>
              <a:spcBef>
                <a:spcPct val="50000"/>
              </a:spcBef>
              <a:buClrTx/>
              <a:buSzTx/>
              <a:buFont typeface="Wingdings" panose="05000000000000000000" pitchFamily="2" charset="2"/>
              <a:buChar char="Ø"/>
            </a:pPr>
            <a:r>
              <a:rPr lang="en-US" altLang="zh-CN" sz="2000" b="1" dirty="0">
                <a:solidFill>
                  <a:srgbClr val="000099"/>
                </a:solidFill>
                <a:latin typeface="Times New Roman" panose="02020603050405020304" pitchFamily="18" charset="0"/>
                <a:ea typeface="华文细黑" panose="02010600040101010101" pitchFamily="2" charset="-122"/>
              </a:rPr>
              <a:t>  V-</a:t>
            </a:r>
            <a:r>
              <a:rPr lang="zh-CN" altLang="en-US" sz="2000" b="1" dirty="0">
                <a:solidFill>
                  <a:srgbClr val="000099"/>
                </a:solidFill>
                <a:latin typeface="Times New Roman" panose="02020603050405020304" pitchFamily="18" charset="0"/>
                <a:ea typeface="华文细黑" panose="02010600040101010101" pitchFamily="2" charset="-122"/>
              </a:rPr>
              <a:t>型质子泵： 需</a:t>
            </a:r>
            <a:r>
              <a:rPr lang="en-US" altLang="zh-CN" sz="2000" b="1" dirty="0">
                <a:solidFill>
                  <a:srgbClr val="000099"/>
                </a:solidFill>
                <a:latin typeface="Times New Roman" panose="02020603050405020304" pitchFamily="18" charset="0"/>
                <a:ea typeface="华文细黑" panose="02010600040101010101" pitchFamily="2" charset="-122"/>
              </a:rPr>
              <a:t>ATP</a:t>
            </a:r>
            <a:r>
              <a:rPr lang="zh-CN" altLang="en-US" sz="2000" b="1" dirty="0">
                <a:solidFill>
                  <a:srgbClr val="000099"/>
                </a:solidFill>
                <a:latin typeface="Times New Roman" panose="02020603050405020304" pitchFamily="18" charset="0"/>
                <a:ea typeface="华文细黑" panose="02010600040101010101" pitchFamily="2" charset="-122"/>
              </a:rPr>
              <a:t>供能，对</a:t>
            </a:r>
            <a:r>
              <a:rPr lang="en-US" altLang="zh-CN" sz="2000" b="1" dirty="0">
                <a:solidFill>
                  <a:srgbClr val="000099"/>
                </a:solidFill>
                <a:latin typeface="Times New Roman" panose="02020603050405020304" pitchFamily="18" charset="0"/>
                <a:ea typeface="华文细黑" panose="02010600040101010101" pitchFamily="2" charset="-122"/>
              </a:rPr>
              <a:t>H</a:t>
            </a:r>
            <a:r>
              <a:rPr lang="en-US" altLang="zh-CN" sz="2000" b="1" baseline="30000" dirty="0">
                <a:solidFill>
                  <a:srgbClr val="000099"/>
                </a:solidFill>
                <a:latin typeface="Times New Roman" panose="02020603050405020304" pitchFamily="18" charset="0"/>
                <a:ea typeface="华文细黑" panose="02010600040101010101" pitchFamily="2" charset="-122"/>
              </a:rPr>
              <a:t>+</a:t>
            </a:r>
            <a:r>
              <a:rPr lang="zh-CN" altLang="en-US" sz="2000" b="1" dirty="0">
                <a:solidFill>
                  <a:srgbClr val="000099"/>
                </a:solidFill>
                <a:latin typeface="Times New Roman" panose="02020603050405020304" pitchFamily="18" charset="0"/>
                <a:ea typeface="华文细黑" panose="02010600040101010101" pitchFamily="2" charset="-122"/>
              </a:rPr>
              <a:t>的转运（如溶酶体膜上</a:t>
            </a:r>
            <a:r>
              <a:rPr lang="en-US" altLang="zh-CN" sz="2000" b="1" dirty="0">
                <a:solidFill>
                  <a:srgbClr val="000099"/>
                </a:solidFill>
                <a:latin typeface="Times New Roman" panose="02020603050405020304" pitchFamily="18" charset="0"/>
                <a:ea typeface="华文细黑" panose="02010600040101010101" pitchFamily="2" charset="-122"/>
              </a:rPr>
              <a:t>H</a:t>
            </a:r>
            <a:r>
              <a:rPr lang="zh-CN" altLang="en-US" sz="2000" b="1" dirty="0">
                <a:solidFill>
                  <a:srgbClr val="000099"/>
                </a:solidFill>
                <a:latin typeface="Times New Roman" panose="02020603050405020304" pitchFamily="18" charset="0"/>
                <a:ea typeface="华文细黑" panose="02010600040101010101" pitchFamily="2" charset="-122"/>
              </a:rPr>
              <a:t>质子泵</a:t>
            </a:r>
          </a:p>
        </p:txBody>
      </p:sp>
      <p:pic>
        <p:nvPicPr>
          <p:cNvPr id="62466" name="Picture 6" descr="4-16"/>
          <p:cNvPicPr>
            <a:picLocks noChangeAspect="1"/>
          </p:cNvPicPr>
          <p:nvPr>
            <p:custDataLst>
              <p:tags r:id="rId4"/>
            </p:custDataLst>
          </p:nvPr>
        </p:nvPicPr>
        <p:blipFill>
          <a:blip r:embed="rId7"/>
          <a:stretch>
            <a:fillRect/>
          </a:stretch>
        </p:blipFill>
        <p:spPr>
          <a:xfrm>
            <a:off x="304800" y="1000125"/>
            <a:ext cx="8839200" cy="2767013"/>
          </a:xfrm>
          <a:prstGeom prst="rect">
            <a:avLst/>
          </a:prstGeom>
          <a:noFill/>
          <a:ln w="9525">
            <a:noFill/>
          </a:ln>
        </p:spPr>
      </p:pic>
      <p:sp>
        <p:nvSpPr>
          <p:cNvPr id="62473" name="Rectangle 4"/>
          <p:cNvSpPr/>
          <p:nvPr>
            <p:custDataLst>
              <p:tags r:id="rId5"/>
            </p:custDataLst>
          </p:nvPr>
        </p:nvSpPr>
        <p:spPr>
          <a:xfrm>
            <a:off x="500063" y="4584700"/>
            <a:ext cx="8786812" cy="14001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stStyle>
          <a:p>
            <a:pPr marL="0" lvl="0" indent="0" eaLnBrk="1" hangingPunct="1">
              <a:lnSpc>
                <a:spcPct val="125000"/>
              </a:lnSpc>
              <a:spcBef>
                <a:spcPct val="0"/>
              </a:spcBef>
              <a:buClrTx/>
              <a:buSzTx/>
              <a:buFont typeface="Wingdings" panose="05000000000000000000" pitchFamily="2" charset="2"/>
              <a:buChar char="Ø"/>
            </a:pPr>
            <a:r>
              <a:rPr lang="en-US" altLang="zh-CN" sz="2000" b="1" dirty="0">
                <a:solidFill>
                  <a:srgbClr val="000099"/>
                </a:solidFill>
                <a:latin typeface="Times New Roman" panose="02020603050405020304" pitchFamily="18" charset="0"/>
                <a:ea typeface="华文细黑" panose="02010600040101010101" pitchFamily="2" charset="-122"/>
              </a:rPr>
              <a:t>F-</a:t>
            </a:r>
            <a:r>
              <a:rPr lang="zh-CN" altLang="en-US" sz="2000" b="1" dirty="0">
                <a:solidFill>
                  <a:srgbClr val="000099"/>
                </a:solidFill>
                <a:latin typeface="Times New Roman" panose="02020603050405020304" pitchFamily="18" charset="0"/>
                <a:ea typeface="华文细黑" panose="02010600040101010101" pitchFamily="2" charset="-122"/>
              </a:rPr>
              <a:t>型质子泵： 合成</a:t>
            </a:r>
            <a:r>
              <a:rPr lang="en-US" altLang="zh-CN" sz="2000" b="1" dirty="0">
                <a:solidFill>
                  <a:srgbClr val="000099"/>
                </a:solidFill>
                <a:latin typeface="Times New Roman" panose="02020603050405020304" pitchFamily="18" charset="0"/>
                <a:ea typeface="华文细黑" panose="02010600040101010101" pitchFamily="2" charset="-122"/>
              </a:rPr>
              <a:t>ATP</a:t>
            </a:r>
            <a:r>
              <a:rPr lang="zh-CN" altLang="en-US" sz="2000" b="1" dirty="0">
                <a:solidFill>
                  <a:srgbClr val="000099"/>
                </a:solidFill>
                <a:latin typeface="Times New Roman" panose="02020603050405020304" pitchFamily="18" charset="0"/>
                <a:ea typeface="华文细黑" panose="02010600040101010101" pitchFamily="2" charset="-122"/>
              </a:rPr>
              <a:t>，在能量转换中起重要作用，</a:t>
            </a:r>
            <a:endParaRPr lang="en-US" altLang="zh-CN" sz="2000" b="1" dirty="0">
              <a:solidFill>
                <a:srgbClr val="000099"/>
              </a:solidFill>
              <a:latin typeface="Times New Roman" panose="02020603050405020304" pitchFamily="18" charset="0"/>
              <a:ea typeface="华文细黑" panose="02010600040101010101" pitchFamily="2" charset="-122"/>
            </a:endParaRPr>
          </a:p>
          <a:p>
            <a:pPr marL="0" lvl="0" indent="0" eaLnBrk="1" hangingPunct="1">
              <a:lnSpc>
                <a:spcPct val="125000"/>
              </a:lnSpc>
              <a:spcBef>
                <a:spcPct val="0"/>
              </a:spcBef>
              <a:buClrTx/>
              <a:buSzTx/>
              <a:buNone/>
            </a:pPr>
            <a:r>
              <a:rPr lang="en-US" altLang="zh-CN" sz="2000" b="1" dirty="0">
                <a:solidFill>
                  <a:srgbClr val="000099"/>
                </a:solidFill>
                <a:latin typeface="Times New Roman" panose="02020603050405020304" pitchFamily="18" charset="0"/>
                <a:ea typeface="华文细黑" panose="02010600040101010101" pitchFamily="2" charset="-122"/>
              </a:rPr>
              <a:t>     </a:t>
            </a:r>
            <a:r>
              <a:rPr lang="zh-CN" altLang="en-US" sz="2000" b="1" dirty="0">
                <a:solidFill>
                  <a:srgbClr val="000099"/>
                </a:solidFill>
                <a:latin typeface="Times New Roman" panose="02020603050405020304" pitchFamily="18" charset="0"/>
                <a:ea typeface="华文细黑" panose="02010600040101010101" pitchFamily="2" charset="-122"/>
              </a:rPr>
              <a:t>如线粒体</a:t>
            </a:r>
            <a:r>
              <a:rPr lang="en-US" altLang="zh-CN" sz="2000" b="1" dirty="0">
                <a:solidFill>
                  <a:srgbClr val="000099"/>
                </a:solidFill>
                <a:latin typeface="Times New Roman" panose="02020603050405020304" pitchFamily="18" charset="0"/>
                <a:ea typeface="华文细黑" panose="02010600040101010101" pitchFamily="2" charset="-122"/>
              </a:rPr>
              <a:t>ATP</a:t>
            </a:r>
            <a:r>
              <a:rPr lang="zh-CN" altLang="en-US" sz="2000" b="1" dirty="0">
                <a:solidFill>
                  <a:srgbClr val="000099"/>
                </a:solidFill>
                <a:latin typeface="Times New Roman" panose="02020603050405020304" pitchFamily="18" charset="0"/>
                <a:ea typeface="华文细黑" panose="02010600040101010101" pitchFamily="2" charset="-122"/>
              </a:rPr>
              <a:t>酶。</a:t>
            </a:r>
          </a:p>
          <a:p>
            <a:pPr marL="0" lvl="0" indent="0" eaLnBrk="1" hangingPunct="1">
              <a:lnSpc>
                <a:spcPct val="125000"/>
              </a:lnSpc>
              <a:spcBef>
                <a:spcPct val="50000"/>
              </a:spcBef>
              <a:buClrTx/>
              <a:buSzTx/>
              <a:buFont typeface="Wingdings" panose="05000000000000000000" pitchFamily="2" charset="2"/>
              <a:buChar char="Ø"/>
            </a:pPr>
            <a:r>
              <a:rPr lang="en-US" altLang="zh-CN" sz="2000" b="1" dirty="0">
                <a:solidFill>
                  <a:srgbClr val="000099"/>
                </a:solidFill>
                <a:latin typeface="Times New Roman" panose="02020603050405020304" pitchFamily="18" charset="0"/>
                <a:ea typeface="华文细黑" panose="02010600040101010101" pitchFamily="2" charset="-122"/>
              </a:rPr>
              <a:t>  ABC</a:t>
            </a:r>
            <a:r>
              <a:rPr lang="zh-CN" altLang="en-US" sz="2000" b="1" dirty="0">
                <a:solidFill>
                  <a:srgbClr val="000099"/>
                </a:solidFill>
                <a:latin typeface="Times New Roman" panose="02020603050405020304" pitchFamily="18" charset="0"/>
                <a:ea typeface="华文细黑" panose="02010600040101010101" pitchFamily="2" charset="-122"/>
              </a:rPr>
              <a:t>转运体：参与糖、氨基酸及小分子物质的运输。</a:t>
            </a:r>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954" name="Object 4"/>
          <p:cNvGraphicFramePr>
            <a:graphicFrameLocks noChangeAspect="1"/>
          </p:cNvGraphicFramePr>
          <p:nvPr>
            <p:custDataLst>
              <p:tags r:id="rId3"/>
            </p:custDataLst>
          </p:nvPr>
        </p:nvGraphicFramePr>
        <p:xfrm>
          <a:off x="4702810" y="1341120"/>
          <a:ext cx="4499610" cy="4581525"/>
        </p:xfrm>
        <a:graphic>
          <a:graphicData uri="http://schemas.openxmlformats.org/presentationml/2006/ole">
            <mc:AlternateContent xmlns:mc="http://schemas.openxmlformats.org/markup-compatibility/2006">
              <mc:Choice xmlns:v="urn:schemas-microsoft-com:vml" Requires="v">
                <p:oleObj spid="_x0000_s2077" name="Image" r:id="rId20" imgW="8953500" imgH="7366000" progId="">
                  <p:embed/>
                </p:oleObj>
              </mc:Choice>
              <mc:Fallback>
                <p:oleObj name="Image" r:id="rId20" imgW="8953500" imgH="7366000" progId="">
                  <p:embed/>
                  <p:pic>
                    <p:nvPicPr>
                      <p:cNvPr id="0" name="图片 2048"/>
                      <p:cNvPicPr>
                        <a:picLocks noChangeAspect="1"/>
                      </p:cNvPicPr>
                      <p:nvPr/>
                    </p:nvPicPr>
                    <p:blipFill>
                      <a:blip r:embed="rId21"/>
                      <a:stretch>
                        <a:fillRect/>
                      </a:stretch>
                    </p:blipFill>
                    <p:spPr>
                      <a:xfrm>
                        <a:off x="4702810" y="1341120"/>
                        <a:ext cx="4499610" cy="4581525"/>
                      </a:xfrm>
                      <a:prstGeom prst="rect">
                        <a:avLst/>
                      </a:prstGeom>
                      <a:noFill/>
                      <a:ln w="9525">
                        <a:noFill/>
                      </a:ln>
                    </p:spPr>
                  </p:pic>
                </p:oleObj>
              </mc:Fallback>
            </mc:AlternateContent>
          </a:graphicData>
        </a:graphic>
      </p:graphicFrame>
      <p:sp>
        <p:nvSpPr>
          <p:cNvPr id="125955" name="Text Box 5"/>
          <p:cNvSpPr txBox="1">
            <a:spLocks noChangeArrowheads="1"/>
          </p:cNvSpPr>
          <p:nvPr>
            <p:custDataLst>
              <p:tags r:id="rId4"/>
            </p:custDataLst>
          </p:nvPr>
        </p:nvSpPr>
        <p:spPr bwMode="auto">
          <a:xfrm>
            <a:off x="3370580" y="563563"/>
            <a:ext cx="58324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400" b="1">
                <a:solidFill>
                  <a:srgbClr val="000000"/>
                </a:solidFill>
                <a:latin typeface="黑体" panose="02010609060101010101" pitchFamily="49" charset="-122"/>
                <a:ea typeface="黑体" panose="02010609060101010101" pitchFamily="49" charset="-122"/>
              </a:rPr>
              <a:t>举例：</a:t>
            </a:r>
            <a:r>
              <a:rPr lang="en-US" altLang="zh-CN" sz="2400" b="1">
                <a:solidFill>
                  <a:srgbClr val="000000"/>
                </a:solidFill>
                <a:latin typeface="黑体" panose="02010609060101010101" pitchFamily="49" charset="-122"/>
                <a:ea typeface="黑体" panose="02010609060101010101" pitchFamily="49" charset="-122"/>
              </a:rPr>
              <a:t> </a:t>
            </a:r>
            <a:r>
              <a:rPr lang="zh-CN" altLang="en-US" sz="2400" b="1">
                <a:solidFill>
                  <a:srgbClr val="000000"/>
                </a:solidFill>
                <a:latin typeface="黑体" panose="02010609060101010101" pitchFamily="49" charset="-122"/>
                <a:ea typeface="黑体" panose="02010609060101010101" pitchFamily="49" charset="-122"/>
              </a:rPr>
              <a:t>小肠上皮对葡萄糖的吸收</a:t>
            </a:r>
          </a:p>
        </p:txBody>
      </p:sp>
      <p:sp>
        <p:nvSpPr>
          <p:cNvPr id="125956" name="Text Box 7"/>
          <p:cNvSpPr txBox="1">
            <a:spLocks noChangeArrowheads="1"/>
          </p:cNvSpPr>
          <p:nvPr>
            <p:custDataLst>
              <p:tags r:id="rId5"/>
            </p:custDataLst>
          </p:nvPr>
        </p:nvSpPr>
        <p:spPr bwMode="auto">
          <a:xfrm>
            <a:off x="2870518" y="2384425"/>
            <a:ext cx="1611312" cy="647700"/>
          </a:xfrm>
          <a:prstGeom prst="rect">
            <a:avLst/>
          </a:prstGeom>
          <a:noFill/>
          <a:ln w="9525">
            <a:solidFill>
              <a:schemeClr val="fo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kumimoji="1" lang="en-US" altLang="zh-CN" b="1">
                <a:solidFill>
                  <a:srgbClr val="0000FF"/>
                </a:solidFill>
                <a:latin typeface="黑体" panose="02010609060101010101" pitchFamily="49" charset="-122"/>
                <a:ea typeface="黑体" panose="02010609060101010101" pitchFamily="49" charset="-122"/>
              </a:rPr>
              <a:t>Na</a:t>
            </a:r>
            <a:r>
              <a:rPr kumimoji="1" lang="en-US" altLang="zh-CN" b="1" baseline="30000">
                <a:solidFill>
                  <a:srgbClr val="0000FF"/>
                </a:solidFill>
                <a:latin typeface="黑体" panose="02010609060101010101" pitchFamily="49" charset="-122"/>
                <a:ea typeface="黑体" panose="02010609060101010101" pitchFamily="49" charset="-122"/>
              </a:rPr>
              <a:t>+</a:t>
            </a:r>
            <a:r>
              <a:rPr kumimoji="1" lang="en-US" altLang="zh-CN" b="1">
                <a:solidFill>
                  <a:srgbClr val="0000FF"/>
                </a:solidFill>
                <a:latin typeface="黑体" panose="02010609060101010101" pitchFamily="49" charset="-122"/>
                <a:ea typeface="黑体" panose="02010609060101010101" pitchFamily="49" charset="-122"/>
              </a:rPr>
              <a:t>-G</a:t>
            </a:r>
            <a:r>
              <a:rPr kumimoji="1" lang="zh-CN" altLang="en-US" b="1">
                <a:solidFill>
                  <a:srgbClr val="0000FF"/>
                </a:solidFill>
                <a:latin typeface="黑体" panose="02010609060101010101" pitchFamily="49" charset="-122"/>
                <a:ea typeface="黑体" panose="02010609060101010101" pitchFamily="49" charset="-122"/>
              </a:rPr>
              <a:t>同向转运载体</a:t>
            </a:r>
          </a:p>
        </p:txBody>
      </p:sp>
      <p:sp>
        <p:nvSpPr>
          <p:cNvPr id="125957" name="Line 8"/>
          <p:cNvSpPr>
            <a:spLocks noChangeShapeType="1"/>
          </p:cNvSpPr>
          <p:nvPr>
            <p:custDataLst>
              <p:tags r:id="rId6"/>
            </p:custDataLst>
          </p:nvPr>
        </p:nvSpPr>
        <p:spPr bwMode="auto">
          <a:xfrm flipV="1">
            <a:off x="4702493" y="1989138"/>
            <a:ext cx="2070100" cy="719137"/>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125958" name="Text Box 9"/>
          <p:cNvSpPr txBox="1">
            <a:spLocks noChangeArrowheads="1"/>
          </p:cNvSpPr>
          <p:nvPr>
            <p:custDataLst>
              <p:tags r:id="rId7"/>
            </p:custDataLst>
          </p:nvPr>
        </p:nvSpPr>
        <p:spPr bwMode="auto">
          <a:xfrm>
            <a:off x="2972118" y="4652963"/>
            <a:ext cx="1533525" cy="369887"/>
          </a:xfrm>
          <a:prstGeom prst="rect">
            <a:avLst/>
          </a:prstGeom>
          <a:noFill/>
          <a:ln w="9525">
            <a:solidFill>
              <a:schemeClr val="fo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kumimoji="1" lang="en-US" altLang="zh-CN" b="1">
                <a:solidFill>
                  <a:srgbClr val="0000FF"/>
                </a:solidFill>
                <a:latin typeface="黑体" panose="02010609060101010101" pitchFamily="49" charset="-122"/>
                <a:ea typeface="黑体" panose="02010609060101010101" pitchFamily="49" charset="-122"/>
              </a:rPr>
              <a:t>G-</a:t>
            </a:r>
            <a:r>
              <a:rPr kumimoji="1" lang="zh-CN" altLang="en-US" b="1">
                <a:solidFill>
                  <a:srgbClr val="0000FF"/>
                </a:solidFill>
                <a:latin typeface="黑体" panose="02010609060101010101" pitchFamily="49" charset="-122"/>
                <a:ea typeface="黑体" panose="02010609060101010101" pitchFamily="49" charset="-122"/>
              </a:rPr>
              <a:t>转运载体</a:t>
            </a:r>
          </a:p>
        </p:txBody>
      </p:sp>
      <p:sp>
        <p:nvSpPr>
          <p:cNvPr id="125959" name="Line 10"/>
          <p:cNvSpPr>
            <a:spLocks noChangeShapeType="1"/>
          </p:cNvSpPr>
          <p:nvPr>
            <p:custDataLst>
              <p:tags r:id="rId8"/>
            </p:custDataLst>
          </p:nvPr>
        </p:nvSpPr>
        <p:spPr bwMode="auto">
          <a:xfrm flipV="1">
            <a:off x="4631055" y="3943350"/>
            <a:ext cx="3132138" cy="925513"/>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125960" name="Text Box 11"/>
          <p:cNvSpPr txBox="1">
            <a:spLocks noChangeArrowheads="1"/>
          </p:cNvSpPr>
          <p:nvPr>
            <p:custDataLst>
              <p:tags r:id="rId9"/>
            </p:custDataLst>
          </p:nvPr>
        </p:nvSpPr>
        <p:spPr bwMode="auto">
          <a:xfrm>
            <a:off x="2840355" y="1525588"/>
            <a:ext cx="1636713" cy="369887"/>
          </a:xfrm>
          <a:prstGeom prst="rect">
            <a:avLst/>
          </a:prstGeom>
          <a:noFill/>
          <a:ln w="9525">
            <a:solidFill>
              <a:schemeClr val="fo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小肠腔中的</a:t>
            </a:r>
            <a:r>
              <a:rPr lang="en-US" altLang="zh-CN" b="1">
                <a:solidFill>
                  <a:srgbClr val="000000"/>
                </a:solidFill>
                <a:latin typeface="黑体" panose="02010609060101010101" pitchFamily="49" charset="-122"/>
                <a:ea typeface="黑体" panose="02010609060101010101" pitchFamily="49" charset="-122"/>
              </a:rPr>
              <a:t>G</a:t>
            </a:r>
          </a:p>
        </p:txBody>
      </p:sp>
      <p:sp>
        <p:nvSpPr>
          <p:cNvPr id="125961" name="Line 12"/>
          <p:cNvSpPr>
            <a:spLocks noChangeShapeType="1"/>
          </p:cNvSpPr>
          <p:nvPr>
            <p:custDataLst>
              <p:tags r:id="rId10"/>
            </p:custDataLst>
          </p:nvPr>
        </p:nvSpPr>
        <p:spPr bwMode="auto">
          <a:xfrm>
            <a:off x="3622993" y="1989138"/>
            <a:ext cx="0" cy="287337"/>
          </a:xfrm>
          <a:prstGeom prst="line">
            <a:avLst/>
          </a:prstGeom>
          <a:noFill/>
          <a:ln w="57150">
            <a:solidFill>
              <a:srgbClr val="CC0066"/>
            </a:solidFill>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125962" name="Line 13"/>
          <p:cNvSpPr>
            <a:spLocks noChangeShapeType="1"/>
          </p:cNvSpPr>
          <p:nvPr>
            <p:custDataLst>
              <p:tags r:id="rId11"/>
            </p:custDataLst>
          </p:nvPr>
        </p:nvSpPr>
        <p:spPr bwMode="auto">
          <a:xfrm>
            <a:off x="3675380" y="3087688"/>
            <a:ext cx="0" cy="287337"/>
          </a:xfrm>
          <a:prstGeom prst="line">
            <a:avLst/>
          </a:prstGeom>
          <a:noFill/>
          <a:ln w="57150">
            <a:solidFill>
              <a:srgbClr val="CC0066"/>
            </a:solidFill>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125963" name="Line 14"/>
          <p:cNvSpPr>
            <a:spLocks noChangeShapeType="1"/>
          </p:cNvSpPr>
          <p:nvPr>
            <p:custDataLst>
              <p:tags r:id="rId12"/>
            </p:custDataLst>
          </p:nvPr>
        </p:nvSpPr>
        <p:spPr bwMode="auto">
          <a:xfrm>
            <a:off x="3657918" y="4005263"/>
            <a:ext cx="0" cy="431800"/>
          </a:xfrm>
          <a:prstGeom prst="line">
            <a:avLst/>
          </a:prstGeom>
          <a:noFill/>
          <a:ln w="57150">
            <a:solidFill>
              <a:srgbClr val="CC0066"/>
            </a:solidFill>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125964" name="Text Box 15"/>
          <p:cNvSpPr txBox="1">
            <a:spLocks noChangeArrowheads="1"/>
          </p:cNvSpPr>
          <p:nvPr>
            <p:custDataLst>
              <p:tags r:id="rId13"/>
            </p:custDataLst>
          </p:nvPr>
        </p:nvSpPr>
        <p:spPr bwMode="auto">
          <a:xfrm>
            <a:off x="2870518" y="3573463"/>
            <a:ext cx="1736725" cy="369887"/>
          </a:xfrm>
          <a:prstGeom prst="rect">
            <a:avLst/>
          </a:prstGeom>
          <a:noFill/>
          <a:ln w="9525">
            <a:solidFill>
              <a:schemeClr val="fo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小肠上皮细胞</a:t>
            </a:r>
          </a:p>
        </p:txBody>
      </p:sp>
      <p:sp>
        <p:nvSpPr>
          <p:cNvPr id="125965" name="Text Box 16"/>
          <p:cNvSpPr txBox="1">
            <a:spLocks noChangeArrowheads="1"/>
          </p:cNvSpPr>
          <p:nvPr>
            <p:custDataLst>
              <p:tags r:id="rId14"/>
            </p:custDataLst>
          </p:nvPr>
        </p:nvSpPr>
        <p:spPr bwMode="auto">
          <a:xfrm>
            <a:off x="2965768" y="5553075"/>
            <a:ext cx="1539875" cy="646113"/>
          </a:xfrm>
          <a:prstGeom prst="rect">
            <a:avLst/>
          </a:prstGeom>
          <a:noFill/>
          <a:ln w="9525">
            <a:solidFill>
              <a:schemeClr val="fo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毛细血管</a:t>
            </a:r>
          </a:p>
          <a:p>
            <a:pPr eaLnBrk="1" fontAlgn="base" hangingPunct="1">
              <a:spcBef>
                <a:spcPct val="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或细胞间隙</a:t>
            </a:r>
          </a:p>
        </p:txBody>
      </p:sp>
      <p:sp>
        <p:nvSpPr>
          <p:cNvPr id="125966" name="Line 17"/>
          <p:cNvSpPr>
            <a:spLocks noChangeShapeType="1"/>
          </p:cNvSpPr>
          <p:nvPr>
            <p:custDataLst>
              <p:tags r:id="rId15"/>
            </p:custDataLst>
          </p:nvPr>
        </p:nvSpPr>
        <p:spPr bwMode="auto">
          <a:xfrm>
            <a:off x="3689668" y="5094288"/>
            <a:ext cx="0" cy="431800"/>
          </a:xfrm>
          <a:prstGeom prst="line">
            <a:avLst/>
          </a:prstGeom>
          <a:noFill/>
          <a:ln w="57150">
            <a:solidFill>
              <a:srgbClr val="CC0066"/>
            </a:solidFill>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125967" name="Line 18"/>
          <p:cNvSpPr>
            <a:spLocks noChangeShapeType="1"/>
          </p:cNvSpPr>
          <p:nvPr>
            <p:custDataLst>
              <p:tags r:id="rId16"/>
            </p:custDataLst>
          </p:nvPr>
        </p:nvSpPr>
        <p:spPr bwMode="auto">
          <a:xfrm flipV="1">
            <a:off x="4607243" y="1628775"/>
            <a:ext cx="1679575"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125968" name="Line 19"/>
          <p:cNvSpPr>
            <a:spLocks noChangeShapeType="1"/>
          </p:cNvSpPr>
          <p:nvPr>
            <p:custDataLst>
              <p:tags r:id="rId17"/>
            </p:custDataLst>
          </p:nvPr>
        </p:nvSpPr>
        <p:spPr bwMode="auto">
          <a:xfrm flipV="1">
            <a:off x="4702493" y="3573463"/>
            <a:ext cx="2232025" cy="21590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
        <p:nvSpPr>
          <p:cNvPr id="125969" name="Line 10"/>
          <p:cNvSpPr>
            <a:spLocks noChangeShapeType="1"/>
          </p:cNvSpPr>
          <p:nvPr>
            <p:custDataLst>
              <p:tags r:id="rId18"/>
            </p:custDataLst>
          </p:nvPr>
        </p:nvSpPr>
        <p:spPr bwMode="auto">
          <a:xfrm flipV="1">
            <a:off x="4505643" y="5310188"/>
            <a:ext cx="2897187" cy="484187"/>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Tree>
    <p:custDataLst>
      <p:tags r:id="rId2"/>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611" name="Object 4"/>
          <p:cNvGraphicFramePr>
            <a:graphicFrameLocks noChangeAspect="1"/>
          </p:cNvGraphicFramePr>
          <p:nvPr>
            <p:custDataLst>
              <p:tags r:id="rId3"/>
            </p:custDataLst>
          </p:nvPr>
        </p:nvGraphicFramePr>
        <p:xfrm>
          <a:off x="2172335" y="908685"/>
          <a:ext cx="6720205" cy="5255895"/>
        </p:xfrm>
        <a:graphic>
          <a:graphicData uri="http://schemas.openxmlformats.org/presentationml/2006/ole">
            <mc:AlternateContent xmlns:mc="http://schemas.openxmlformats.org/markup-compatibility/2006">
              <mc:Choice xmlns:v="urn:schemas-microsoft-com:vml" Requires="v">
                <p:oleObj spid="_x0000_s16411" name="Image" r:id="rId6" imgW="5956300" imgH="5270500" progId="">
                  <p:embed/>
                </p:oleObj>
              </mc:Choice>
              <mc:Fallback>
                <p:oleObj name="Image" r:id="rId6" imgW="5956300" imgH="5270500" progId="">
                  <p:embed/>
                  <p:pic>
                    <p:nvPicPr>
                      <p:cNvPr id="0" name="图片 3072"/>
                      <p:cNvPicPr>
                        <a:picLocks noChangeAspect="1"/>
                      </p:cNvPicPr>
                      <p:nvPr/>
                    </p:nvPicPr>
                    <p:blipFill>
                      <a:blip r:embed="rId7"/>
                      <a:stretch>
                        <a:fillRect/>
                      </a:stretch>
                    </p:blipFill>
                    <p:spPr>
                      <a:xfrm>
                        <a:off x="2172335" y="908685"/>
                        <a:ext cx="6720205" cy="5255895"/>
                      </a:xfrm>
                      <a:prstGeom prst="rect">
                        <a:avLst/>
                      </a:prstGeom>
                      <a:noFill/>
                      <a:ln w="9525">
                        <a:noFill/>
                      </a:ln>
                    </p:spPr>
                  </p:pic>
                </p:oleObj>
              </mc:Fallback>
            </mc:AlternateContent>
          </a:graphicData>
        </a:graphic>
      </p:graphicFrame>
      <p:sp>
        <p:nvSpPr>
          <p:cNvPr id="68610" name="Rectangle 3"/>
          <p:cNvSpPr>
            <a:spLocks noChangeArrowheads="1"/>
          </p:cNvSpPr>
          <p:nvPr>
            <p:custDataLst>
              <p:tags r:id="rId4"/>
            </p:custDataLst>
          </p:nvPr>
        </p:nvSpPr>
        <p:spPr bwMode="auto">
          <a:xfrm>
            <a:off x="102235" y="111125"/>
            <a:ext cx="55092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2000">
                <a:solidFill>
                  <a:srgbClr val="0000FF"/>
                </a:solidFill>
                <a:latin typeface="Arial" panose="020B0604020202020204" pitchFamily="34" charset="0"/>
              </a:rPr>
              <a:t>Glucose is absorbed by symport</a:t>
            </a:r>
          </a:p>
        </p:txBody>
      </p:sp>
    </p:spTree>
    <p:custDataLst>
      <p:tags r:id="rId2"/>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图片 101"/>
          <p:cNvPicPr/>
          <p:nvPr>
            <p:custDataLst>
              <p:tags r:id="rId2"/>
            </p:custDataLst>
          </p:nvPr>
        </p:nvPicPr>
        <p:blipFill>
          <a:blip r:embed="rId7"/>
          <a:stretch>
            <a:fillRect/>
          </a:stretch>
        </p:blipFill>
        <p:spPr>
          <a:xfrm>
            <a:off x="4427855" y="765810"/>
            <a:ext cx="4418330" cy="5327015"/>
          </a:xfrm>
          <a:prstGeom prst="rect">
            <a:avLst/>
          </a:prstGeom>
          <a:noFill/>
          <a:ln w="9525">
            <a:noFill/>
          </a:ln>
        </p:spPr>
      </p:pic>
      <p:pic>
        <p:nvPicPr>
          <p:cNvPr id="103" name="图片 102"/>
          <p:cNvPicPr/>
          <p:nvPr>
            <p:custDataLst>
              <p:tags r:id="rId3"/>
            </p:custDataLst>
          </p:nvPr>
        </p:nvPicPr>
        <p:blipFill>
          <a:blip r:embed="rId8"/>
          <a:stretch>
            <a:fillRect/>
          </a:stretch>
        </p:blipFill>
        <p:spPr>
          <a:xfrm>
            <a:off x="56515" y="3068955"/>
            <a:ext cx="4319905" cy="2971800"/>
          </a:xfrm>
          <a:prstGeom prst="rect">
            <a:avLst/>
          </a:prstGeom>
          <a:noFill/>
          <a:ln w="9525">
            <a:noFill/>
          </a:ln>
        </p:spPr>
      </p:pic>
      <p:pic>
        <p:nvPicPr>
          <p:cNvPr id="104" name="图片 103"/>
          <p:cNvPicPr/>
          <p:nvPr>
            <p:custDataLst>
              <p:tags r:id="rId4"/>
            </p:custDataLst>
          </p:nvPr>
        </p:nvPicPr>
        <p:blipFill>
          <a:blip r:embed="rId9"/>
          <a:stretch>
            <a:fillRect/>
          </a:stretch>
        </p:blipFill>
        <p:spPr>
          <a:xfrm>
            <a:off x="106680" y="203835"/>
            <a:ext cx="4218940" cy="2729865"/>
          </a:xfrm>
          <a:prstGeom prst="rect">
            <a:avLst/>
          </a:prstGeom>
          <a:noFill/>
          <a:ln w="9525">
            <a:noFill/>
          </a:ln>
        </p:spPr>
      </p:pic>
      <p:sp>
        <p:nvSpPr>
          <p:cNvPr id="2" name="文本框 1"/>
          <p:cNvSpPr txBox="1"/>
          <p:nvPr>
            <p:custDataLst>
              <p:tags r:id="rId5"/>
            </p:custDataLst>
          </p:nvPr>
        </p:nvSpPr>
        <p:spPr>
          <a:xfrm>
            <a:off x="4617720" y="203835"/>
            <a:ext cx="4130675" cy="460375"/>
          </a:xfrm>
          <a:prstGeom prst="rect">
            <a:avLst/>
          </a:prstGeom>
          <a:noFill/>
        </p:spPr>
        <p:txBody>
          <a:bodyPr wrap="square" rtlCol="0">
            <a:spAutoFit/>
          </a:bodyPr>
          <a:lstStyle/>
          <a:p>
            <a:r>
              <a:rPr lang="zh-CN" altLang="en-US" sz="2400" b="1">
                <a:solidFill>
                  <a:srgbClr val="0000FF"/>
                </a:solidFill>
              </a:rPr>
              <a:t>颜宁：解析</a:t>
            </a:r>
            <a:r>
              <a:rPr lang="en-US" altLang="zh-CN" sz="2400" b="1">
                <a:solidFill>
                  <a:srgbClr val="0000FF"/>
                </a:solidFill>
              </a:rPr>
              <a:t>GLUT1</a:t>
            </a:r>
            <a:r>
              <a:rPr lang="zh-CN" altLang="en-US" sz="2400" b="1">
                <a:solidFill>
                  <a:srgbClr val="0000FF"/>
                </a:solidFill>
              </a:rPr>
              <a:t>的分子结构</a:t>
            </a:r>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4"/>
          <p:cNvSpPr txBox="1">
            <a:spLocks noChangeArrowheads="1"/>
          </p:cNvSpPr>
          <p:nvPr>
            <p:custDataLst>
              <p:tags r:id="rId2"/>
            </p:custDataLst>
          </p:nvPr>
        </p:nvSpPr>
        <p:spPr bwMode="auto">
          <a:xfrm>
            <a:off x="323215" y="116205"/>
            <a:ext cx="714438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ea typeface="华文细黑" panose="02010600040101010101" pitchFamily="2" charset="-122"/>
              </a:rPr>
              <a:t> </a:t>
            </a:r>
            <a:r>
              <a:rPr lang="zh-CN" altLang="en-US" sz="2000" b="1">
                <a:solidFill>
                  <a:srgbClr val="0000FF"/>
                </a:solidFill>
                <a:latin typeface="黑体" panose="02010609060101010101" pitchFamily="49" charset="-122"/>
                <a:ea typeface="黑体" panose="02010609060101010101" pitchFamily="49" charset="-122"/>
              </a:rPr>
              <a:t>壁细胞分泌盐酸时其质膜上多种转运蛋白的协同作用</a:t>
            </a:r>
          </a:p>
        </p:txBody>
      </p:sp>
      <p:pic>
        <p:nvPicPr>
          <p:cNvPr id="70659" name="Picture 6" descr="4-19"/>
          <p:cNvPicPr>
            <a:picLocks noChangeAspect="1" noChangeArrowheads="1"/>
          </p:cNvPicPr>
          <p:nvPr>
            <p:custDataLst>
              <p:tags r:id="rId3"/>
            </p:custDataLst>
          </p:nvPr>
        </p:nvPicPr>
        <p:blipFill>
          <a:blip r:embed="rId5" cstate="print">
            <a:extLst>
              <a:ext uri="{28A0092B-C50C-407E-A947-70E740481C1C}">
                <a14:useLocalDpi xmlns:a14="http://schemas.microsoft.com/office/drawing/2010/main" val="0"/>
              </a:ext>
            </a:extLst>
          </a:blip>
          <a:srcRect r="1137"/>
          <a:stretch>
            <a:fillRect/>
          </a:stretch>
        </p:blipFill>
        <p:spPr bwMode="auto">
          <a:xfrm>
            <a:off x="1187450" y="764540"/>
            <a:ext cx="6477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p:cNvSpPr txBox="1">
            <a:spLocks noChangeArrowheads="1"/>
          </p:cNvSpPr>
          <p:nvPr>
            <p:custDataLst>
              <p:tags r:id="rId2"/>
            </p:custDataLst>
          </p:nvPr>
        </p:nvSpPr>
        <p:spPr bwMode="auto">
          <a:xfrm>
            <a:off x="1812925" y="215423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endParaRPr kumimoji="1" lang="zh-CN" altLang="zh-CN" sz="2400">
              <a:solidFill>
                <a:srgbClr val="000000"/>
              </a:solidFill>
              <a:latin typeface="黑体" panose="02010609060101010101" pitchFamily="49" charset="-122"/>
              <a:ea typeface="黑体" panose="02010609060101010101" pitchFamily="49" charset="-122"/>
            </a:endParaRPr>
          </a:p>
        </p:txBody>
      </p:sp>
      <p:sp>
        <p:nvSpPr>
          <p:cNvPr id="10243" name="Text Box 3"/>
          <p:cNvSpPr txBox="1">
            <a:spLocks noChangeArrowheads="1"/>
          </p:cNvSpPr>
          <p:nvPr>
            <p:custDataLst>
              <p:tags r:id="rId3"/>
            </p:custDataLst>
          </p:nvPr>
        </p:nvSpPr>
        <p:spPr bwMode="auto">
          <a:xfrm>
            <a:off x="452438" y="2382838"/>
            <a:ext cx="35290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Char char="Ø"/>
            </a:pPr>
            <a:r>
              <a:rPr kumimoji="1" lang="en-US" altLang="zh-CN" sz="2400" b="1">
                <a:solidFill>
                  <a:srgbClr val="000000"/>
                </a:solidFill>
                <a:latin typeface="黑体" panose="02010609060101010101" pitchFamily="49" charset="-122"/>
                <a:ea typeface="黑体" panose="02010609060101010101" pitchFamily="49" charset="-122"/>
              </a:rPr>
              <a:t> </a:t>
            </a:r>
            <a:r>
              <a:rPr kumimoji="1" lang="zh-CN" altLang="en-US" sz="2400" b="1">
                <a:solidFill>
                  <a:srgbClr val="000000"/>
                </a:solidFill>
                <a:latin typeface="黑体" panose="02010609060101010101" pitchFamily="49" charset="-122"/>
                <a:ea typeface="黑体" panose="02010609060101010101" pitchFamily="49" charset="-122"/>
              </a:rPr>
              <a:t>大分子（蛋白质、核酸、多糖）颗粒运输方式；</a:t>
            </a:r>
            <a:endParaRPr kumimoji="1" lang="zh-CN" altLang="en-US" sz="2400">
              <a:solidFill>
                <a:srgbClr val="000000"/>
              </a:solidFill>
              <a:latin typeface="黑体" panose="02010609060101010101" pitchFamily="49" charset="-122"/>
              <a:ea typeface="黑体" panose="02010609060101010101" pitchFamily="49" charset="-122"/>
            </a:endParaRPr>
          </a:p>
        </p:txBody>
      </p:sp>
      <p:sp>
        <p:nvSpPr>
          <p:cNvPr id="133124" name="Rectangle 3"/>
          <p:cNvSpPr>
            <a:spLocks noChangeArrowheads="1"/>
          </p:cNvSpPr>
          <p:nvPr>
            <p:custDataLst>
              <p:tags r:id="rId4"/>
            </p:custDataLst>
          </p:nvPr>
        </p:nvSpPr>
        <p:spPr bwMode="auto">
          <a:xfrm>
            <a:off x="611188" y="593725"/>
            <a:ext cx="4941887"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buFont typeface="Arial" panose="020B0604020202020204" pitchFamily="34" charset="0"/>
              <a:buNone/>
            </a:pPr>
            <a:r>
              <a:rPr kumimoji="1" lang="zh-CN" altLang="en-US" sz="3200" b="1" dirty="0">
                <a:solidFill>
                  <a:srgbClr val="0066FF"/>
                </a:solidFill>
                <a:latin typeface="黑体" panose="02010609060101010101" pitchFamily="49" charset="-122"/>
                <a:ea typeface="黑体" panose="02010609060101010101" pitchFamily="49" charset="-122"/>
              </a:rPr>
              <a:t>二、膜泡运输</a:t>
            </a:r>
          </a:p>
          <a:p>
            <a:pPr fontAlgn="base">
              <a:spcBef>
                <a:spcPct val="0"/>
              </a:spcBef>
              <a:spcAft>
                <a:spcPct val="0"/>
              </a:spcAft>
              <a:buFont typeface="Arial" panose="020B0604020202020204" pitchFamily="34" charset="0"/>
              <a:buNone/>
            </a:pPr>
            <a:r>
              <a:rPr kumimoji="1" lang="zh-CN" altLang="en-US" sz="3200" b="1" dirty="0">
                <a:solidFill>
                  <a:srgbClr val="0066FF"/>
                </a:solidFill>
                <a:latin typeface="黑体" panose="02010609060101010101" pitchFamily="49" charset="-122"/>
                <a:ea typeface="黑体" panose="02010609060101010101" pitchFamily="49" charset="-122"/>
              </a:rPr>
              <a:t>    </a:t>
            </a:r>
            <a:r>
              <a:rPr kumimoji="1" lang="en-US" altLang="zh-CN" sz="3200" b="1" dirty="0" err="1">
                <a:solidFill>
                  <a:srgbClr val="0066FF"/>
                </a:solidFill>
                <a:latin typeface="黑体" panose="02010609060101010101" pitchFamily="49" charset="-122"/>
                <a:ea typeface="黑体" panose="02010609060101010101" pitchFamily="49" charset="-122"/>
              </a:rPr>
              <a:t>vasicular</a:t>
            </a:r>
            <a:r>
              <a:rPr kumimoji="1" lang="en-US" altLang="zh-CN" sz="3200" b="1" dirty="0">
                <a:solidFill>
                  <a:srgbClr val="0066FF"/>
                </a:solidFill>
                <a:latin typeface="黑体" panose="02010609060101010101" pitchFamily="49" charset="-122"/>
                <a:ea typeface="黑体" panose="02010609060101010101" pitchFamily="49" charset="-122"/>
              </a:rPr>
              <a:t> transport</a:t>
            </a:r>
            <a:endParaRPr kumimoji="1" lang="en-US" altLang="zh-CN" sz="2400" b="1" dirty="0">
              <a:solidFill>
                <a:srgbClr val="0066FF"/>
              </a:solidFill>
              <a:latin typeface="黑体" panose="02010609060101010101" pitchFamily="49" charset="-122"/>
              <a:ea typeface="黑体" panose="02010609060101010101" pitchFamily="49" charset="-122"/>
            </a:endParaRPr>
          </a:p>
        </p:txBody>
      </p:sp>
      <p:pic>
        <p:nvPicPr>
          <p:cNvPr id="99332" name="Picture 4" descr="exocyt"/>
          <p:cNvPicPr>
            <a:picLocks noChangeAspect="1" noChangeArrowheads="1" noCrop="1"/>
          </p:cNvPicPr>
          <p:nvPr>
            <p:custDataLst>
              <p:tags r:id="rId5"/>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643438" y="2565400"/>
            <a:ext cx="403225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Text Box 5"/>
          <p:cNvSpPr txBox="1">
            <a:spLocks noChangeArrowheads="1"/>
          </p:cNvSpPr>
          <p:nvPr>
            <p:custDataLst>
              <p:tags r:id="rId6"/>
            </p:custDataLst>
          </p:nvPr>
        </p:nvSpPr>
        <p:spPr bwMode="auto">
          <a:xfrm>
            <a:off x="539750" y="3860800"/>
            <a:ext cx="35290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Char char="Ø"/>
            </a:pPr>
            <a:r>
              <a:rPr kumimoji="1" lang="en-US" altLang="zh-CN" sz="2400" b="1">
                <a:solidFill>
                  <a:srgbClr val="000000"/>
                </a:solidFill>
                <a:latin typeface="黑体" panose="02010609060101010101" pitchFamily="49" charset="-122"/>
                <a:ea typeface="黑体" panose="02010609060101010101" pitchFamily="49" charset="-122"/>
              </a:rPr>
              <a:t> </a:t>
            </a:r>
            <a:r>
              <a:rPr kumimoji="1" lang="zh-CN" altLang="en-US" sz="2400" b="1">
                <a:solidFill>
                  <a:srgbClr val="000000"/>
                </a:solidFill>
                <a:latin typeface="黑体" panose="02010609060101010101" pitchFamily="49" charset="-122"/>
                <a:ea typeface="黑体" panose="02010609060101010101" pitchFamily="49" charset="-122"/>
              </a:rPr>
              <a:t>伴随膜本身结构的融合、重组和移位；</a:t>
            </a:r>
            <a:endParaRPr kumimoji="1" lang="zh-CN" altLang="en-US" sz="2400">
              <a:solidFill>
                <a:srgbClr val="000000"/>
              </a:solidFill>
              <a:latin typeface="黑体" panose="02010609060101010101" pitchFamily="49" charset="-122"/>
              <a:ea typeface="黑体" panose="02010609060101010101" pitchFamily="49" charset="-122"/>
            </a:endParaRPr>
          </a:p>
        </p:txBody>
      </p:sp>
      <p:sp>
        <p:nvSpPr>
          <p:cNvPr id="99334" name="Text Box 6"/>
          <p:cNvSpPr txBox="1">
            <a:spLocks noChangeArrowheads="1"/>
          </p:cNvSpPr>
          <p:nvPr>
            <p:custDataLst>
              <p:tags r:id="rId7"/>
            </p:custDataLst>
          </p:nvPr>
        </p:nvSpPr>
        <p:spPr bwMode="auto">
          <a:xfrm>
            <a:off x="611188" y="5197475"/>
            <a:ext cx="35290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Wingdings" panose="05000000000000000000" pitchFamily="2" charset="2"/>
              <a:buChar char="Ø"/>
            </a:pPr>
            <a:r>
              <a:rPr kumimoji="1" lang="en-US" altLang="zh-CN" sz="2400" b="1">
                <a:solidFill>
                  <a:srgbClr val="000000"/>
                </a:solidFill>
                <a:latin typeface="黑体" panose="02010609060101010101" pitchFamily="49" charset="-122"/>
                <a:ea typeface="黑体" panose="02010609060101010101" pitchFamily="49" charset="-122"/>
              </a:rPr>
              <a:t> </a:t>
            </a:r>
            <a:r>
              <a:rPr kumimoji="1" lang="zh-CN" altLang="en-US" sz="2400" b="1">
                <a:solidFill>
                  <a:srgbClr val="C00000"/>
                </a:solidFill>
                <a:latin typeface="黑体" panose="02010609060101010101" pitchFamily="49" charset="-122"/>
                <a:ea typeface="黑体" panose="02010609060101010101" pitchFamily="49" charset="-122"/>
              </a:rPr>
              <a:t>耗能</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left)">
                                      <p:cBhvr>
                                        <p:cTn id="7" dur="500"/>
                                        <p:tgtEl>
                                          <p:spTgt spid="102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9333"/>
                                        </p:tgtEl>
                                        <p:attrNameLst>
                                          <p:attrName>style.visibility</p:attrName>
                                        </p:attrNameLst>
                                      </p:cBhvr>
                                      <p:to>
                                        <p:strVal val="visible"/>
                                      </p:to>
                                    </p:set>
                                    <p:animEffect transition="in" filter="wipe(left)">
                                      <p:cBhvr>
                                        <p:cTn id="12" dur="500"/>
                                        <p:tgtEl>
                                          <p:spTgt spid="993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9334"/>
                                        </p:tgtEl>
                                        <p:attrNameLst>
                                          <p:attrName>style.visibility</p:attrName>
                                        </p:attrNameLst>
                                      </p:cBhvr>
                                      <p:to>
                                        <p:strVal val="visible"/>
                                      </p:to>
                                    </p:set>
                                    <p:animEffect transition="in" filter="wipe(left)">
                                      <p:cBhvr>
                                        <p:cTn id="17" dur="500"/>
                                        <p:tgtEl>
                                          <p:spTgt spid="9933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9332"/>
                                        </p:tgtEl>
                                        <p:attrNameLst>
                                          <p:attrName>style.visibility</p:attrName>
                                        </p:attrNameLst>
                                      </p:cBhvr>
                                      <p:to>
                                        <p:strVal val="visible"/>
                                      </p:to>
                                    </p:set>
                                    <p:animEffect transition="in" filter="blinds(horizontal)">
                                      <p:cBhvr>
                                        <p:cTn id="22" dur="500"/>
                                        <p:tgtEl>
                                          <p:spTgt spid="99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p:bldP spid="99333" grpId="0"/>
      <p:bldP spid="9933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4146" name="Object 8"/>
          <p:cNvGraphicFramePr>
            <a:graphicFrameLocks noGrp="1" noChangeAspect="1"/>
          </p:cNvGraphicFramePr>
          <p:nvPr>
            <p:custDataLst>
              <p:tags r:id="rId3"/>
            </p:custDataLst>
          </p:nvPr>
        </p:nvGraphicFramePr>
        <p:xfrm>
          <a:off x="4481513" y="2062163"/>
          <a:ext cx="4060825" cy="3486150"/>
        </p:xfrm>
        <a:graphic>
          <a:graphicData uri="http://schemas.openxmlformats.org/presentationml/2006/ole">
            <mc:AlternateContent xmlns:mc="http://schemas.openxmlformats.org/markup-compatibility/2006">
              <mc:Choice xmlns:v="urn:schemas-microsoft-com:vml" Requires="v">
                <p:oleObj spid="_x0000_s17435" name="Image" r:id="rId10" imgW="5651500" imgH="4851400" progId="">
                  <p:embed/>
                </p:oleObj>
              </mc:Choice>
              <mc:Fallback>
                <p:oleObj name="Image" r:id="rId10" imgW="5651500" imgH="4851400" progId="">
                  <p:embed/>
                  <p:pic>
                    <p:nvPicPr>
                      <p:cNvPr id="0" name="图片 4096"/>
                      <p:cNvPicPr>
                        <a:picLocks noGrp="1" noChangeAspect="1"/>
                      </p:cNvPicPr>
                      <p:nvPr/>
                    </p:nvPicPr>
                    <p:blipFill>
                      <a:blip r:embed="rId11"/>
                      <a:stretch>
                        <a:fillRect/>
                      </a:stretch>
                    </p:blipFill>
                    <p:spPr>
                      <a:xfrm>
                        <a:off x="4481513" y="2062163"/>
                        <a:ext cx="4060825" cy="3486150"/>
                      </a:xfrm>
                      <a:prstGeom prst="rect">
                        <a:avLst/>
                      </a:prstGeom>
                      <a:noFill/>
                      <a:ln w="9525">
                        <a:noFill/>
                      </a:ln>
                    </p:spPr>
                  </p:pic>
                </p:oleObj>
              </mc:Fallback>
            </mc:AlternateContent>
          </a:graphicData>
        </a:graphic>
      </p:graphicFrame>
      <p:sp>
        <p:nvSpPr>
          <p:cNvPr id="134147" name="Text Box 5"/>
          <p:cNvSpPr txBox="1">
            <a:spLocks noChangeArrowheads="1"/>
          </p:cNvSpPr>
          <p:nvPr>
            <p:custDataLst>
              <p:tags r:id="rId4"/>
            </p:custDataLst>
          </p:nvPr>
        </p:nvSpPr>
        <p:spPr bwMode="auto">
          <a:xfrm>
            <a:off x="1023938" y="769938"/>
            <a:ext cx="18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endParaRPr lang="zh-CN" altLang="zh-CN" sz="1400">
              <a:solidFill>
                <a:srgbClr val="000000"/>
              </a:solidFill>
              <a:latin typeface="黑体" panose="02010609060101010101" pitchFamily="49" charset="-122"/>
              <a:ea typeface="黑体" panose="02010609060101010101" pitchFamily="49" charset="-122"/>
            </a:endParaRPr>
          </a:p>
        </p:txBody>
      </p:sp>
      <p:sp>
        <p:nvSpPr>
          <p:cNvPr id="134148" name="Text Box 6"/>
          <p:cNvSpPr txBox="1">
            <a:spLocks noChangeArrowheads="1"/>
          </p:cNvSpPr>
          <p:nvPr>
            <p:custDataLst>
              <p:tags r:id="rId5"/>
            </p:custDataLst>
          </p:nvPr>
        </p:nvSpPr>
        <p:spPr bwMode="auto">
          <a:xfrm>
            <a:off x="539433" y="634683"/>
            <a:ext cx="31956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kumimoji="1" lang="zh-CN" altLang="en-US" sz="2400" b="1" dirty="0">
                <a:solidFill>
                  <a:srgbClr val="C00000"/>
                </a:solidFill>
                <a:latin typeface="黑体" panose="02010609060101010101" pitchFamily="49" charset="-122"/>
                <a:ea typeface="黑体" panose="02010609060101010101" pitchFamily="49" charset="-122"/>
              </a:rPr>
              <a:t>膜泡运输的两种方式</a:t>
            </a:r>
            <a:endParaRPr lang="zh-CN" altLang="en-US" sz="2400" dirty="0">
              <a:solidFill>
                <a:srgbClr val="C00000"/>
              </a:solidFill>
              <a:latin typeface="黑体" panose="02010609060101010101" pitchFamily="49" charset="-122"/>
              <a:ea typeface="黑体" panose="02010609060101010101" pitchFamily="49" charset="-122"/>
            </a:endParaRPr>
          </a:p>
        </p:txBody>
      </p:sp>
      <p:grpSp>
        <p:nvGrpSpPr>
          <p:cNvPr id="2" name="Group 13"/>
          <p:cNvGrpSpPr/>
          <p:nvPr/>
        </p:nvGrpSpPr>
        <p:grpSpPr bwMode="auto">
          <a:xfrm>
            <a:off x="476250" y="1504950"/>
            <a:ext cx="4335463" cy="3113088"/>
            <a:chOff x="300" y="568"/>
            <a:chExt cx="2731" cy="1961"/>
          </a:xfrm>
        </p:grpSpPr>
        <p:sp>
          <p:nvSpPr>
            <p:cNvPr id="134151" name="Text Box 7"/>
            <p:cNvSpPr txBox="1">
              <a:spLocks noChangeArrowheads="1"/>
            </p:cNvSpPr>
            <p:nvPr>
              <p:custDataLst>
                <p:tags r:id="rId7"/>
              </p:custDataLst>
            </p:nvPr>
          </p:nvSpPr>
          <p:spPr bwMode="auto">
            <a:xfrm>
              <a:off x="300" y="568"/>
              <a:ext cx="27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400" b="1">
                  <a:solidFill>
                    <a:srgbClr val="000000"/>
                  </a:solidFill>
                  <a:latin typeface="黑体" panose="02010609060101010101" pitchFamily="49" charset="-122"/>
                  <a:ea typeface="黑体" panose="02010609060101010101" pitchFamily="49" charset="-122"/>
                </a:rPr>
                <a:t>一、胞吞作用（</a:t>
              </a:r>
              <a:r>
                <a:rPr lang="en-US" altLang="zh-CN" sz="2400" b="1">
                  <a:solidFill>
                    <a:srgbClr val="000000"/>
                  </a:solidFill>
                  <a:latin typeface="黑体" panose="02010609060101010101" pitchFamily="49" charset="-122"/>
                  <a:ea typeface="黑体" panose="02010609060101010101" pitchFamily="49" charset="-122"/>
                </a:rPr>
                <a:t>endocytosis</a:t>
              </a:r>
              <a:r>
                <a:rPr lang="zh-CN" altLang="en-US" sz="2400" b="1">
                  <a:solidFill>
                    <a:srgbClr val="000000"/>
                  </a:solidFill>
                  <a:latin typeface="黑体" panose="02010609060101010101" pitchFamily="49" charset="-122"/>
                  <a:ea typeface="黑体" panose="02010609060101010101" pitchFamily="49" charset="-122"/>
                </a:rPr>
                <a:t>）</a:t>
              </a:r>
            </a:p>
          </p:txBody>
        </p:sp>
        <p:sp>
          <p:nvSpPr>
            <p:cNvPr id="134152" name="Text Box 11"/>
            <p:cNvSpPr txBox="1">
              <a:spLocks noChangeArrowheads="1"/>
            </p:cNvSpPr>
            <p:nvPr>
              <p:custDataLst>
                <p:tags r:id="rId8"/>
              </p:custDataLst>
            </p:nvPr>
          </p:nvSpPr>
          <p:spPr bwMode="auto">
            <a:xfrm>
              <a:off x="310" y="2238"/>
              <a:ext cx="27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400" b="1">
                  <a:solidFill>
                    <a:srgbClr val="000000"/>
                  </a:solidFill>
                  <a:latin typeface="黑体" panose="02010609060101010101" pitchFamily="49" charset="-122"/>
                  <a:ea typeface="黑体" panose="02010609060101010101" pitchFamily="49" charset="-122"/>
                </a:rPr>
                <a:t>二、胞吐作用（</a:t>
              </a:r>
              <a:r>
                <a:rPr lang="en-US" altLang="zh-CN" sz="2400" b="1">
                  <a:solidFill>
                    <a:srgbClr val="000000"/>
                  </a:solidFill>
                  <a:latin typeface="黑体" panose="02010609060101010101" pitchFamily="49" charset="-122"/>
                  <a:ea typeface="黑体" panose="02010609060101010101" pitchFamily="49" charset="-122"/>
                </a:rPr>
                <a:t>exocytosis</a:t>
              </a:r>
              <a:r>
                <a:rPr lang="zh-CN" altLang="en-US" sz="2400" b="1">
                  <a:solidFill>
                    <a:srgbClr val="000000"/>
                  </a:solidFill>
                  <a:latin typeface="黑体" panose="02010609060101010101" pitchFamily="49" charset="-122"/>
                  <a:ea typeface="黑体" panose="02010609060101010101" pitchFamily="49" charset="-122"/>
                </a:rPr>
                <a:t>）</a:t>
              </a:r>
            </a:p>
          </p:txBody>
        </p:sp>
      </p:grpSp>
      <p:sp>
        <p:nvSpPr>
          <p:cNvPr id="209932" name="Text Box 12"/>
          <p:cNvSpPr txBox="1">
            <a:spLocks noChangeArrowheads="1"/>
          </p:cNvSpPr>
          <p:nvPr>
            <p:custDataLst>
              <p:tags r:id="rId6"/>
            </p:custDataLst>
          </p:nvPr>
        </p:nvSpPr>
        <p:spPr bwMode="auto">
          <a:xfrm>
            <a:off x="804863" y="2349500"/>
            <a:ext cx="4391025"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15000"/>
              </a:lnSpc>
              <a:spcBef>
                <a:spcPct val="0"/>
              </a:spcBef>
              <a:spcAft>
                <a:spcPct val="0"/>
              </a:spcAft>
              <a:buFont typeface="Wingdings" panose="05000000000000000000" pitchFamily="2" charset="2"/>
              <a:buChar char="Ø"/>
            </a:pPr>
            <a:r>
              <a:rPr lang="zh-CN" altLang="en-US" sz="2400" b="1" dirty="0">
                <a:solidFill>
                  <a:srgbClr val="000000"/>
                </a:solidFill>
                <a:latin typeface="黑体" panose="02010609060101010101" pitchFamily="49" charset="-122"/>
                <a:ea typeface="黑体" panose="02010609060101010101" pitchFamily="49" charset="-122"/>
              </a:rPr>
              <a:t>吞噬作用</a:t>
            </a:r>
          </a:p>
          <a:p>
            <a:pPr eaLnBrk="1" fontAlgn="base" hangingPunct="1">
              <a:lnSpc>
                <a:spcPct val="115000"/>
              </a:lnSpc>
              <a:spcBef>
                <a:spcPct val="0"/>
              </a:spcBef>
              <a:spcAft>
                <a:spcPct val="0"/>
              </a:spcAft>
              <a:buFont typeface="Wingdings" panose="05000000000000000000" pitchFamily="2" charset="2"/>
              <a:buChar char="Ø"/>
            </a:pPr>
            <a:r>
              <a:rPr lang="zh-CN" altLang="en-US" sz="2400" b="1" dirty="0">
                <a:solidFill>
                  <a:srgbClr val="000000"/>
                </a:solidFill>
                <a:latin typeface="黑体" panose="02010609060101010101" pitchFamily="49" charset="-122"/>
                <a:ea typeface="黑体" panose="02010609060101010101" pitchFamily="49" charset="-122"/>
              </a:rPr>
              <a:t> 胞饮作用</a:t>
            </a:r>
          </a:p>
          <a:p>
            <a:pPr eaLnBrk="1" fontAlgn="base" hangingPunct="1">
              <a:lnSpc>
                <a:spcPct val="115000"/>
              </a:lnSpc>
              <a:spcBef>
                <a:spcPct val="0"/>
              </a:spcBef>
              <a:spcAft>
                <a:spcPct val="0"/>
              </a:spcAft>
              <a:buFont typeface="Wingdings" panose="05000000000000000000" pitchFamily="2" charset="2"/>
              <a:buChar char="Ø"/>
            </a:pPr>
            <a:r>
              <a:rPr lang="zh-CN" altLang="en-US" sz="2400" b="1" dirty="0">
                <a:solidFill>
                  <a:srgbClr val="0000FF"/>
                </a:solidFill>
                <a:latin typeface="黑体" panose="02010609060101010101" pitchFamily="49" charset="-122"/>
                <a:ea typeface="黑体" panose="02010609060101010101" pitchFamily="49" charset="-122"/>
              </a:rPr>
              <a:t>受体介导的内吞作用</a:t>
            </a: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9932"/>
                                        </p:tgtEl>
                                        <p:attrNameLst>
                                          <p:attrName>style.visibility</p:attrName>
                                        </p:attrNameLst>
                                      </p:cBhvr>
                                      <p:to>
                                        <p:strVal val="visible"/>
                                      </p:to>
                                    </p:set>
                                    <p:animEffect transition="in" filter="wipe(up)">
                                      <p:cBhvr>
                                        <p:cTn id="12" dur="500"/>
                                        <p:tgtEl>
                                          <p:spTgt spid="209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3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custDataLst>
              <p:tags r:id="rId2"/>
            </p:custDataLst>
          </p:nvPr>
        </p:nvPicPr>
        <p:blipFill>
          <a:blip r:embed="rId20" cstate="print">
            <a:extLst>
              <a:ext uri="{28A0092B-C50C-407E-A947-70E740481C1C}">
                <a14:useLocalDpi xmlns:a14="http://schemas.microsoft.com/office/drawing/2010/main" val="0"/>
              </a:ext>
            </a:extLst>
          </a:blip>
          <a:srcRect/>
          <a:stretch>
            <a:fillRect/>
          </a:stretch>
        </p:blipFill>
        <p:spPr bwMode="auto">
          <a:xfrm rot="8926935">
            <a:off x="6409373" y="3264535"/>
            <a:ext cx="248602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1" name="Picture 3"/>
          <p:cNvPicPr>
            <a:picLocks noChangeAspect="1" noChangeArrowheads="1"/>
          </p:cNvPicPr>
          <p:nvPr>
            <p:custDataLst>
              <p:tags r:id="rId3"/>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1356360" y="2927985"/>
            <a:ext cx="244792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2" name="Text Box 7"/>
          <p:cNvSpPr txBox="1">
            <a:spLocks noChangeArrowheads="1"/>
          </p:cNvSpPr>
          <p:nvPr>
            <p:custDataLst>
              <p:tags r:id="rId4"/>
            </p:custDataLst>
          </p:nvPr>
        </p:nvSpPr>
        <p:spPr bwMode="auto">
          <a:xfrm>
            <a:off x="1183005" y="1623378"/>
            <a:ext cx="6067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400" b="1" dirty="0">
                <a:solidFill>
                  <a:srgbClr val="000000"/>
                </a:solidFill>
                <a:latin typeface="黑体" panose="02010609060101010101" pitchFamily="49" charset="-122"/>
                <a:ea typeface="黑体" panose="02010609060101010101" pitchFamily="49" charset="-122"/>
              </a:rPr>
              <a:t>胆固醇复合体</a:t>
            </a:r>
            <a:r>
              <a:rPr lang="en-US" altLang="zh-CN" sz="2400" b="1" dirty="0">
                <a:solidFill>
                  <a:srgbClr val="000000"/>
                </a:solidFill>
                <a:latin typeface="黑体" panose="02010609060101010101" pitchFamily="49" charset="-122"/>
                <a:ea typeface="黑体" panose="02010609060101010101" pitchFamily="49" charset="-122"/>
              </a:rPr>
              <a:t>---</a:t>
            </a:r>
            <a:r>
              <a:rPr lang="zh-CN" altLang="en-US" sz="2400" b="1" dirty="0">
                <a:solidFill>
                  <a:srgbClr val="000000"/>
                </a:solidFill>
                <a:latin typeface="黑体" panose="02010609060101010101" pitchFamily="49" charset="-122"/>
                <a:ea typeface="黑体" panose="02010609060101010101" pitchFamily="49" charset="-122"/>
              </a:rPr>
              <a:t>低密度脂蛋白（</a:t>
            </a:r>
            <a:r>
              <a:rPr lang="en-US" altLang="zh-CN" sz="2400" b="1" dirty="0">
                <a:solidFill>
                  <a:srgbClr val="000000"/>
                </a:solidFill>
                <a:latin typeface="黑体" panose="02010609060101010101" pitchFamily="49" charset="-122"/>
                <a:ea typeface="黑体" panose="02010609060101010101" pitchFamily="49" charset="-122"/>
              </a:rPr>
              <a:t>LDL</a:t>
            </a:r>
            <a:r>
              <a:rPr lang="zh-CN" altLang="en-US" sz="2400" b="1" dirty="0">
                <a:solidFill>
                  <a:srgbClr val="000000"/>
                </a:solidFill>
                <a:latin typeface="黑体" panose="02010609060101010101" pitchFamily="49" charset="-122"/>
                <a:ea typeface="黑体" panose="02010609060101010101" pitchFamily="49" charset="-122"/>
              </a:rPr>
              <a:t>）颗粒</a:t>
            </a:r>
          </a:p>
        </p:txBody>
      </p:sp>
      <p:grpSp>
        <p:nvGrpSpPr>
          <p:cNvPr id="2" name="组合 26"/>
          <p:cNvGrpSpPr/>
          <p:nvPr/>
        </p:nvGrpSpPr>
        <p:grpSpPr bwMode="auto">
          <a:xfrm>
            <a:off x="2570798" y="2356485"/>
            <a:ext cx="4929187" cy="3798888"/>
            <a:chOff x="1785918" y="1714488"/>
            <a:chExt cx="4929222" cy="3798330"/>
          </a:xfrm>
        </p:grpSpPr>
        <p:sp>
          <p:nvSpPr>
            <p:cNvPr id="140294" name="Text Box 11"/>
            <p:cNvSpPr txBox="1">
              <a:spLocks noChangeArrowheads="1"/>
            </p:cNvSpPr>
            <p:nvPr>
              <p:custDataLst>
                <p:tags r:id="rId7"/>
              </p:custDataLst>
            </p:nvPr>
          </p:nvSpPr>
          <p:spPr bwMode="auto">
            <a:xfrm>
              <a:off x="3428992" y="1714488"/>
              <a:ext cx="1231436" cy="369306"/>
            </a:xfrm>
            <a:prstGeom prst="rect">
              <a:avLst/>
            </a:prstGeom>
            <a:noFill/>
            <a:ln w="19050">
              <a:solidFill>
                <a:srgbClr val="6600FF"/>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spcBef>
                  <a:spcPct val="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载脂蛋白</a:t>
              </a:r>
              <a:r>
                <a:rPr lang="en-US" altLang="zh-CN" b="1">
                  <a:solidFill>
                    <a:srgbClr val="000000"/>
                  </a:solidFill>
                  <a:latin typeface="黑体" panose="02010609060101010101" pitchFamily="49" charset="-122"/>
                  <a:ea typeface="黑体" panose="02010609060101010101" pitchFamily="49" charset="-122"/>
                </a:rPr>
                <a:t>B</a:t>
              </a:r>
            </a:p>
          </p:txBody>
        </p:sp>
        <p:sp>
          <p:nvSpPr>
            <p:cNvPr id="140295" name="Text Box 14"/>
            <p:cNvSpPr txBox="1">
              <a:spLocks noChangeArrowheads="1"/>
            </p:cNvSpPr>
            <p:nvPr>
              <p:custDataLst>
                <p:tags r:id="rId8"/>
              </p:custDataLst>
            </p:nvPr>
          </p:nvSpPr>
          <p:spPr bwMode="auto">
            <a:xfrm rot="10800000" flipV="1">
              <a:off x="3500430" y="4260997"/>
              <a:ext cx="1495815" cy="369306"/>
            </a:xfrm>
            <a:prstGeom prst="rect">
              <a:avLst/>
            </a:prstGeom>
            <a:solidFill>
              <a:schemeClr val="bg1"/>
            </a:solidFill>
            <a:ln w="19050">
              <a:solidFill>
                <a:srgbClr val="6600FF"/>
              </a:solidFill>
              <a:miter lim="800000"/>
            </a:ln>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spcBef>
                  <a:spcPct val="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磷脂分子</a:t>
              </a:r>
              <a:endParaRPr lang="en-US" altLang="zh-CN" b="1">
                <a:solidFill>
                  <a:srgbClr val="000000"/>
                </a:solidFill>
                <a:latin typeface="黑体" panose="02010609060101010101" pitchFamily="49" charset="-122"/>
                <a:ea typeface="黑体" panose="02010609060101010101" pitchFamily="49" charset="-122"/>
              </a:endParaRPr>
            </a:p>
          </p:txBody>
        </p:sp>
        <p:sp>
          <p:nvSpPr>
            <p:cNvPr id="140296" name="Text Box 8"/>
            <p:cNvSpPr txBox="1">
              <a:spLocks noChangeArrowheads="1"/>
            </p:cNvSpPr>
            <p:nvPr>
              <p:custDataLst>
                <p:tags r:id="rId9"/>
              </p:custDataLst>
            </p:nvPr>
          </p:nvSpPr>
          <p:spPr bwMode="auto">
            <a:xfrm>
              <a:off x="3357554" y="3071810"/>
              <a:ext cx="1928826" cy="369306"/>
            </a:xfrm>
            <a:prstGeom prst="rect">
              <a:avLst/>
            </a:prstGeom>
            <a:noFill/>
            <a:ln w="19050">
              <a:solidFill>
                <a:srgbClr val="6600FF"/>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spcBef>
                  <a:spcPct val="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酯化胆固醇</a:t>
              </a:r>
            </a:p>
          </p:txBody>
        </p:sp>
        <p:sp>
          <p:nvSpPr>
            <p:cNvPr id="140297" name="Text Box 8"/>
            <p:cNvSpPr txBox="1">
              <a:spLocks noChangeArrowheads="1"/>
            </p:cNvSpPr>
            <p:nvPr>
              <p:custDataLst>
                <p:tags r:id="rId10"/>
              </p:custDataLst>
            </p:nvPr>
          </p:nvSpPr>
          <p:spPr bwMode="auto">
            <a:xfrm>
              <a:off x="3357554" y="5143512"/>
              <a:ext cx="1785950" cy="369306"/>
            </a:xfrm>
            <a:prstGeom prst="rect">
              <a:avLst/>
            </a:prstGeom>
            <a:noFill/>
            <a:ln w="19050">
              <a:solidFill>
                <a:srgbClr val="6600FF"/>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spcBef>
                  <a:spcPct val="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游离胆固醇</a:t>
              </a:r>
            </a:p>
          </p:txBody>
        </p:sp>
        <p:cxnSp>
          <p:nvCxnSpPr>
            <p:cNvPr id="10" name="直接连接符 9"/>
            <p:cNvCxnSpPr>
              <a:endCxn id="140294" idx="1"/>
            </p:cNvCxnSpPr>
            <p:nvPr>
              <p:custDataLst>
                <p:tags r:id="rId11"/>
              </p:custDataLst>
            </p:nvPr>
          </p:nvCxnSpPr>
          <p:spPr>
            <a:xfrm flipV="1">
              <a:off x="2143108" y="1898611"/>
              <a:ext cx="1285884" cy="67300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12"/>
              </p:custDataLst>
            </p:nvPr>
          </p:nvCxnSpPr>
          <p:spPr>
            <a:xfrm>
              <a:off x="4929190" y="1912897"/>
              <a:ext cx="1785950" cy="65871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140296" idx="1"/>
            </p:cNvCxnSpPr>
            <p:nvPr>
              <p:custDataLst>
                <p:tags r:id="rId13"/>
              </p:custDataLst>
            </p:nvPr>
          </p:nvCxnSpPr>
          <p:spPr>
            <a:xfrm flipV="1">
              <a:off x="1785918" y="3255725"/>
              <a:ext cx="1571636" cy="514274"/>
            </a:xfrm>
            <a:prstGeom prst="line">
              <a:avLst/>
            </a:prstGeom>
            <a:ln w="38100">
              <a:solidFill>
                <a:srgbClr val="6600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140296" idx="3"/>
            </p:cNvCxnSpPr>
            <p:nvPr>
              <p:custDataLst>
                <p:tags r:id="rId14"/>
              </p:custDataLst>
            </p:nvPr>
          </p:nvCxnSpPr>
          <p:spPr>
            <a:xfrm>
              <a:off x="5286380" y="3255725"/>
              <a:ext cx="1143008" cy="458720"/>
            </a:xfrm>
            <a:prstGeom prst="line">
              <a:avLst/>
            </a:prstGeom>
            <a:ln w="38100">
              <a:solidFill>
                <a:srgbClr val="66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endCxn id="140295" idx="3"/>
            </p:cNvCxnSpPr>
            <p:nvPr>
              <p:custDataLst>
                <p:tags r:id="rId15"/>
              </p:custDataLst>
            </p:nvPr>
          </p:nvCxnSpPr>
          <p:spPr>
            <a:xfrm>
              <a:off x="2643174" y="4269988"/>
              <a:ext cx="857256" cy="176187"/>
            </a:xfrm>
            <a:prstGeom prst="line">
              <a:avLst/>
            </a:prstGeom>
            <a:ln w="38100">
              <a:solidFill>
                <a:srgbClr val="66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16"/>
              </p:custDataLst>
            </p:nvPr>
          </p:nvCxnSpPr>
          <p:spPr>
            <a:xfrm flipV="1">
              <a:off x="5072066" y="4500142"/>
              <a:ext cx="1214446" cy="91267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endCxn id="140297" idx="1"/>
            </p:cNvCxnSpPr>
            <p:nvPr>
              <p:custDataLst>
                <p:tags r:id="rId17"/>
              </p:custDataLst>
            </p:nvPr>
          </p:nvCxnSpPr>
          <p:spPr>
            <a:xfrm>
              <a:off x="2428860" y="4642996"/>
              <a:ext cx="928695" cy="68569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custDataLst>
                <p:tags r:id="rId18"/>
              </p:custDataLst>
            </p:nvPr>
          </p:nvCxnSpPr>
          <p:spPr>
            <a:xfrm flipV="1">
              <a:off x="5081591" y="4295384"/>
              <a:ext cx="928694" cy="269835"/>
            </a:xfrm>
            <a:prstGeom prst="line">
              <a:avLst/>
            </a:prstGeom>
            <a:ln w="38100">
              <a:solidFill>
                <a:srgbClr val="6600FF"/>
              </a:solidFill>
            </a:ln>
          </p:spPr>
          <p:style>
            <a:lnRef idx="1">
              <a:schemeClr val="accent1"/>
            </a:lnRef>
            <a:fillRef idx="0">
              <a:schemeClr val="accent1"/>
            </a:fillRef>
            <a:effectRef idx="0">
              <a:schemeClr val="accent1"/>
            </a:effectRef>
            <a:fontRef idx="minor">
              <a:schemeClr val="tx1"/>
            </a:fontRef>
          </p:style>
        </p:cxnSp>
      </p:grpSp>
      <p:sp>
        <p:nvSpPr>
          <p:cNvPr id="19" name="Text Box 7"/>
          <p:cNvSpPr txBox="1">
            <a:spLocks noChangeArrowheads="1"/>
          </p:cNvSpPr>
          <p:nvPr>
            <p:custDataLst>
              <p:tags r:id="rId5"/>
            </p:custDataLst>
          </p:nvPr>
        </p:nvSpPr>
        <p:spPr bwMode="auto">
          <a:xfrm>
            <a:off x="750377" y="1146602"/>
            <a:ext cx="8281987" cy="47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20000"/>
              </a:lnSpc>
              <a:spcBef>
                <a:spcPct val="0"/>
              </a:spcBef>
              <a:spcAft>
                <a:spcPct val="0"/>
              </a:spcAft>
              <a:buFont typeface="Arial" panose="020B0604020202020204" pitchFamily="34" charset="0"/>
              <a:buNone/>
            </a:pPr>
            <a:r>
              <a:rPr kumimoji="1" lang="en-US" altLang="zh-CN" sz="2400" b="1" dirty="0">
                <a:solidFill>
                  <a:srgbClr val="009900"/>
                </a:solidFill>
                <a:latin typeface="黑体" panose="02010609060101010101" pitchFamily="49" charset="-122"/>
                <a:ea typeface="黑体" panose="02010609060101010101" pitchFamily="49" charset="-122"/>
              </a:rPr>
              <a:t>[</a:t>
            </a:r>
            <a:r>
              <a:rPr kumimoji="1" lang="zh-CN" altLang="en-US" sz="2400" b="1" dirty="0">
                <a:solidFill>
                  <a:srgbClr val="009900"/>
                </a:solidFill>
                <a:latin typeface="黑体" panose="02010609060101010101" pitchFamily="49" charset="-122"/>
                <a:ea typeface="黑体" panose="02010609060101010101" pitchFamily="49" charset="-122"/>
              </a:rPr>
              <a:t>举例</a:t>
            </a:r>
            <a:r>
              <a:rPr kumimoji="1" lang="en-US" altLang="zh-CN" sz="2400" b="1" dirty="0">
                <a:solidFill>
                  <a:srgbClr val="009900"/>
                </a:solidFill>
                <a:latin typeface="黑体" panose="02010609060101010101" pitchFamily="49" charset="-122"/>
                <a:ea typeface="黑体" panose="02010609060101010101" pitchFamily="49" charset="-122"/>
              </a:rPr>
              <a:t>]</a:t>
            </a:r>
            <a:r>
              <a:rPr kumimoji="1" lang="en-US" altLang="zh-CN" sz="2400" b="1" dirty="0">
                <a:solidFill>
                  <a:srgbClr val="CC0066"/>
                </a:solidFill>
                <a:latin typeface="黑体" panose="02010609060101010101" pitchFamily="49" charset="-122"/>
                <a:ea typeface="黑体" panose="02010609060101010101" pitchFamily="49" charset="-122"/>
              </a:rPr>
              <a:t> </a:t>
            </a:r>
            <a:r>
              <a:rPr kumimoji="1" lang="zh-CN" altLang="en-US" sz="2400" b="1" dirty="0" smtClean="0">
                <a:solidFill>
                  <a:srgbClr val="C00000"/>
                </a:solidFill>
                <a:latin typeface="黑体" panose="02010609060101010101" pitchFamily="49" charset="-122"/>
                <a:ea typeface="黑体" panose="02010609060101010101" pitchFamily="49" charset="-122"/>
              </a:rPr>
              <a:t>胆固醇</a:t>
            </a:r>
            <a:r>
              <a:rPr kumimoji="1" lang="zh-CN" altLang="en-US" sz="2400" b="1" dirty="0">
                <a:solidFill>
                  <a:srgbClr val="C00000"/>
                </a:solidFill>
                <a:latin typeface="黑体" panose="02010609060101010101" pitchFamily="49" charset="-122"/>
                <a:ea typeface="黑体" panose="02010609060101010101" pitchFamily="49" charset="-122"/>
              </a:rPr>
              <a:t>的</a:t>
            </a:r>
            <a:r>
              <a:rPr kumimoji="1" lang="zh-CN" altLang="en-US" sz="2400" b="1" dirty="0" smtClean="0">
                <a:solidFill>
                  <a:srgbClr val="C00000"/>
                </a:solidFill>
                <a:latin typeface="黑体" panose="02010609060101010101" pitchFamily="49" charset="-122"/>
                <a:ea typeface="黑体" panose="02010609060101010101" pitchFamily="49" charset="-122"/>
              </a:rPr>
              <a:t>吸收</a:t>
            </a:r>
            <a:endParaRPr lang="zh-CN" altLang="en-US" sz="2400" dirty="0">
              <a:solidFill>
                <a:srgbClr val="C00000"/>
              </a:solidFill>
              <a:latin typeface="黑体" panose="02010609060101010101" pitchFamily="49" charset="-122"/>
              <a:ea typeface="黑体" panose="02010609060101010101" pitchFamily="49" charset="-122"/>
            </a:endParaRPr>
          </a:p>
        </p:txBody>
      </p:sp>
      <p:sp>
        <p:nvSpPr>
          <p:cNvPr id="3" name="文本框 2"/>
          <p:cNvSpPr txBox="1"/>
          <p:nvPr>
            <p:custDataLst>
              <p:tags r:id="rId6"/>
            </p:custDataLst>
          </p:nvPr>
        </p:nvSpPr>
        <p:spPr>
          <a:xfrm>
            <a:off x="607060" y="499110"/>
            <a:ext cx="7706360" cy="829945"/>
          </a:xfrm>
          <a:prstGeom prst="rect">
            <a:avLst/>
          </a:prstGeom>
          <a:noFill/>
        </p:spPr>
        <p:txBody>
          <a:bodyPr wrap="square" rtlCol="0" anchor="t">
            <a:spAutoFit/>
          </a:bodyPr>
          <a:lstStyle/>
          <a:p>
            <a:pPr eaLnBrk="1" fontAlgn="base" hangingPunct="1">
              <a:spcBef>
                <a:spcPct val="0"/>
              </a:spcBef>
              <a:spcAft>
                <a:spcPct val="0"/>
              </a:spcAft>
              <a:buFont typeface="Arial" panose="020B0604020202020204" pitchFamily="34" charset="0"/>
              <a:buNone/>
            </a:pPr>
            <a:r>
              <a:rPr lang="en-US" altLang="zh-CN" sz="2400" b="1" dirty="0">
                <a:solidFill>
                  <a:srgbClr val="000000"/>
                </a:solidFill>
                <a:latin typeface="黑体" panose="02010609060101010101" pitchFamily="49" charset="-122"/>
                <a:ea typeface="黑体" panose="02010609060101010101" pitchFamily="49" charset="-122"/>
                <a:sym typeface="+mn-ea"/>
              </a:rPr>
              <a:t>3.</a:t>
            </a:r>
            <a:r>
              <a:rPr lang="zh-CN" altLang="en-US" sz="2400" b="1" dirty="0">
                <a:solidFill>
                  <a:srgbClr val="000000"/>
                </a:solidFill>
                <a:latin typeface="黑体" panose="02010609060101010101" pitchFamily="49" charset="-122"/>
                <a:ea typeface="黑体" panose="02010609060101010101" pitchFamily="49" charset="-122"/>
                <a:sym typeface="+mn-ea"/>
              </a:rPr>
              <a:t>受体介导的内吞作用（重点掌握）</a:t>
            </a:r>
            <a:endParaRPr lang="zh-CN" altLang="en-US" sz="2400" b="1" dirty="0">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lang="zh-CN" altLang="en-US" sz="2400" b="1" dirty="0">
                <a:solidFill>
                  <a:srgbClr val="000000"/>
                </a:solidFill>
                <a:latin typeface="黑体" panose="02010609060101010101" pitchFamily="49" charset="-122"/>
                <a:ea typeface="黑体" panose="02010609060101010101" pitchFamily="49" charset="-122"/>
                <a:sym typeface="+mn-ea"/>
              </a:rPr>
              <a:t>（</a:t>
            </a:r>
            <a:r>
              <a:rPr lang="en-US" altLang="zh-CN" sz="2400" b="1" dirty="0">
                <a:solidFill>
                  <a:srgbClr val="000000"/>
                </a:solidFill>
                <a:latin typeface="黑体" panose="02010609060101010101" pitchFamily="49" charset="-122"/>
                <a:ea typeface="黑体" panose="02010609060101010101" pitchFamily="49" charset="-122"/>
                <a:sym typeface="+mn-ea"/>
              </a:rPr>
              <a:t>receptor mediated endocytosis</a:t>
            </a:r>
            <a:r>
              <a:rPr lang="zh-CN" altLang="en-US" sz="2400" b="1" dirty="0">
                <a:solidFill>
                  <a:srgbClr val="000000"/>
                </a:solidFill>
                <a:latin typeface="黑体" panose="02010609060101010101" pitchFamily="49" charset="-122"/>
                <a:ea typeface="黑体" panose="02010609060101010101" pitchFamily="49" charset="-122"/>
                <a:sym typeface="+mn-ea"/>
              </a:rPr>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strips(downRight)">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7"/>
          <p:cNvSpPr txBox="1">
            <a:spLocks noChangeArrowheads="1"/>
          </p:cNvSpPr>
          <p:nvPr>
            <p:custDataLst>
              <p:tags r:id="rId2"/>
            </p:custDataLst>
          </p:nvPr>
        </p:nvSpPr>
        <p:spPr bwMode="auto">
          <a:xfrm>
            <a:off x="1861185" y="5660390"/>
            <a:ext cx="7643813"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lnSpc>
                <a:spcPct val="130000"/>
              </a:lnSpc>
              <a:spcBef>
                <a:spcPct val="0"/>
              </a:spcBef>
              <a:spcAft>
                <a:spcPct val="0"/>
              </a:spcAft>
              <a:buFont typeface="Arial" panose="020B0604020202020204" pitchFamily="34" charset="0"/>
              <a:buNone/>
            </a:pPr>
            <a:r>
              <a:rPr kumimoji="1" lang="zh-CN" altLang="en-US" b="1">
                <a:solidFill>
                  <a:srgbClr val="000000"/>
                </a:solidFill>
                <a:latin typeface="黑体" panose="02010609060101010101" pitchFamily="49" charset="-122"/>
                <a:ea typeface="黑体" panose="02010609060101010101" pitchFamily="49" charset="-122"/>
              </a:rPr>
              <a:t>胆固醇以</a:t>
            </a:r>
            <a:r>
              <a:rPr kumimoji="1" lang="en-US" altLang="zh-CN" b="1">
                <a:solidFill>
                  <a:srgbClr val="000000"/>
                </a:solidFill>
                <a:latin typeface="黑体" panose="02010609060101010101" pitchFamily="49" charset="-122"/>
                <a:ea typeface="黑体" panose="02010609060101010101" pitchFamily="49" charset="-122"/>
              </a:rPr>
              <a:t>LDL</a:t>
            </a:r>
            <a:r>
              <a:rPr kumimoji="1" lang="zh-CN" altLang="en-US" b="1">
                <a:solidFill>
                  <a:srgbClr val="000000"/>
                </a:solidFill>
                <a:latin typeface="黑体" panose="02010609060101010101" pitchFamily="49" charset="-122"/>
                <a:ea typeface="黑体" panose="02010609060101010101" pitchFamily="49" charset="-122"/>
              </a:rPr>
              <a:t>颗粒的形式通过</a:t>
            </a:r>
            <a:r>
              <a:rPr kumimoji="1" lang="en-US" altLang="zh-CN" b="1">
                <a:solidFill>
                  <a:srgbClr val="000000"/>
                </a:solidFill>
                <a:latin typeface="黑体" panose="02010609060101010101" pitchFamily="49" charset="-122"/>
                <a:ea typeface="黑体" panose="02010609060101010101" pitchFamily="49" charset="-122"/>
              </a:rPr>
              <a:t>LDL</a:t>
            </a:r>
            <a:r>
              <a:rPr kumimoji="1" lang="zh-CN" altLang="en-US" b="1">
                <a:solidFill>
                  <a:srgbClr val="000000"/>
                </a:solidFill>
                <a:latin typeface="黑体" panose="02010609060101010101" pitchFamily="49" charset="-122"/>
                <a:ea typeface="黑体" panose="02010609060101010101" pitchFamily="49" charset="-122"/>
              </a:rPr>
              <a:t>受体介导的内吞过程被细胞吸收利用</a:t>
            </a:r>
          </a:p>
        </p:txBody>
      </p:sp>
      <p:pic>
        <p:nvPicPr>
          <p:cNvPr id="141315" name="Picture 3" descr="4-27"/>
          <p:cNvPicPr>
            <a:picLocks noChangeAspect="1" noChangeArrowheads="1"/>
          </p:cNvPicPr>
          <p:nvPr>
            <p:custDataLst>
              <p:tags r:id="rId3"/>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686560" y="350203"/>
            <a:ext cx="7643813" cy="50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1 Título"/>
          <p:cNvSpPr txBox="1">
            <a:spLocks noChangeArrowheads="1"/>
          </p:cNvSpPr>
          <p:nvPr>
            <p:custDataLst>
              <p:tags r:id="rId2"/>
            </p:custDataLst>
          </p:nvPr>
        </p:nvSpPr>
        <p:spPr bwMode="auto">
          <a:xfrm>
            <a:off x="701675" y="525780"/>
            <a:ext cx="8878570" cy="53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bIns="0"/>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t">
              <a:lnSpc>
                <a:spcPct val="150000"/>
              </a:lnSpc>
              <a:spcBef>
                <a:spcPct val="0"/>
              </a:spcBef>
              <a:spcAft>
                <a:spcPct val="0"/>
              </a:spcAft>
              <a:buFont typeface="Arial" panose="020B0604020202020204" pitchFamily="34" charset="0"/>
              <a:buNone/>
              <a:defRPr/>
            </a:pPr>
            <a:r>
              <a:rPr lang="zh-CN" altLang="en-US" sz="2700" b="1" dirty="0" smtClean="0">
                <a:solidFill>
                  <a:srgbClr val="000000"/>
                </a:solidFill>
                <a:latin typeface="黑体" panose="02010609060101010101" pitchFamily="49" charset="-122"/>
                <a:ea typeface="黑体" panose="02010609060101010101" pitchFamily="49" charset="-122"/>
              </a:rPr>
              <a:t>（一）膜脂</a:t>
            </a:r>
            <a:endParaRPr lang="en-US" altLang="zh-CN" sz="2700" b="1" dirty="0" smtClean="0">
              <a:solidFill>
                <a:srgbClr val="000000"/>
              </a:solidFill>
              <a:latin typeface="黑体" panose="02010609060101010101" pitchFamily="49" charset="-122"/>
              <a:ea typeface="黑体" panose="02010609060101010101" pitchFamily="49" charset="-122"/>
            </a:endParaRPr>
          </a:p>
          <a:p>
            <a:pPr eaLnBrk="1" fontAlgn="t">
              <a:lnSpc>
                <a:spcPct val="150000"/>
              </a:lnSpc>
              <a:spcBef>
                <a:spcPct val="0"/>
              </a:spcBef>
              <a:spcAft>
                <a:spcPct val="0"/>
              </a:spcAft>
              <a:buFont typeface="Arial" panose="020B0604020202020204" pitchFamily="34" charset="0"/>
              <a:buNone/>
              <a:defRPr/>
            </a:pPr>
            <a:r>
              <a:rPr lang="en-US" altLang="zh-CN" sz="2700" b="1" dirty="0" smtClean="0">
                <a:solidFill>
                  <a:srgbClr val="000000"/>
                </a:solidFill>
                <a:latin typeface="黑体" panose="02010609060101010101" pitchFamily="49" charset="-122"/>
                <a:ea typeface="黑体" panose="02010609060101010101" pitchFamily="49" charset="-122"/>
              </a:rPr>
              <a:t>1.</a:t>
            </a:r>
            <a:r>
              <a:rPr lang="zh-CN" altLang="en-US" sz="2700" b="1" dirty="0" smtClean="0">
                <a:solidFill>
                  <a:srgbClr val="000000"/>
                </a:solidFill>
                <a:latin typeface="黑体" panose="02010609060101010101" pitchFamily="49" charset="-122"/>
                <a:ea typeface="黑体" panose="02010609060101010101" pitchFamily="49" charset="-122"/>
              </a:rPr>
              <a:t>磷脂 </a:t>
            </a:r>
          </a:p>
          <a:p>
            <a:pPr marL="457200" indent="-457200" eaLnBrk="1" fontAlgn="t">
              <a:lnSpc>
                <a:spcPct val="150000"/>
              </a:lnSpc>
              <a:spcBef>
                <a:spcPct val="0"/>
              </a:spcBef>
              <a:spcAft>
                <a:spcPct val="0"/>
              </a:spcAft>
              <a:buFont typeface="Wingdings" panose="05000000000000000000" pitchFamily="2" charset="2"/>
              <a:buChar char="p"/>
              <a:defRPr/>
            </a:pPr>
            <a:r>
              <a:rPr lang="zh-CN" altLang="en-US" sz="2700" b="1" dirty="0" smtClean="0">
                <a:solidFill>
                  <a:srgbClr val="000000"/>
                </a:solidFill>
                <a:latin typeface="黑体" panose="02010609060101010101" pitchFamily="49" charset="-122"/>
                <a:ea typeface="黑体" panose="02010609060101010101" pitchFamily="49" charset="-122"/>
              </a:rPr>
              <a:t>磷酸甘油酯</a:t>
            </a:r>
          </a:p>
          <a:p>
            <a:pPr marL="457200" indent="-457200" eaLnBrk="1" fontAlgn="t">
              <a:lnSpc>
                <a:spcPct val="150000"/>
              </a:lnSpc>
              <a:spcBef>
                <a:spcPct val="0"/>
              </a:spcBef>
              <a:spcAft>
                <a:spcPct val="0"/>
              </a:spcAft>
              <a:buFont typeface="Wingdings" panose="05000000000000000000" pitchFamily="2" charset="2"/>
              <a:buChar char="p"/>
              <a:defRPr/>
            </a:pPr>
            <a:r>
              <a:rPr lang="zh-CN" altLang="en-US" sz="2700" b="1" dirty="0" smtClean="0">
                <a:solidFill>
                  <a:srgbClr val="000000"/>
                </a:solidFill>
                <a:latin typeface="黑体" panose="02010609060101010101" pitchFamily="49" charset="-122"/>
                <a:ea typeface="黑体" panose="02010609060101010101" pitchFamily="49" charset="-122"/>
              </a:rPr>
              <a:t>鞘脂 </a:t>
            </a:r>
          </a:p>
          <a:p>
            <a:pPr eaLnBrk="1" fontAlgn="t">
              <a:lnSpc>
                <a:spcPct val="150000"/>
              </a:lnSpc>
              <a:spcBef>
                <a:spcPct val="0"/>
              </a:spcBef>
              <a:spcAft>
                <a:spcPct val="0"/>
              </a:spcAft>
              <a:buFont typeface="Arial" panose="020B0604020202020204" pitchFamily="34" charset="0"/>
              <a:buNone/>
              <a:defRPr/>
            </a:pPr>
            <a:r>
              <a:rPr lang="en-US" altLang="zh-CN" sz="2700" b="1" dirty="0" smtClean="0">
                <a:solidFill>
                  <a:srgbClr val="000000"/>
                </a:solidFill>
                <a:latin typeface="黑体" panose="02010609060101010101" pitchFamily="49" charset="-122"/>
                <a:ea typeface="黑体" panose="02010609060101010101" pitchFamily="49" charset="-122"/>
              </a:rPr>
              <a:t>2.</a:t>
            </a:r>
            <a:r>
              <a:rPr lang="zh-CN" altLang="en-US" sz="2700" b="1" dirty="0" smtClean="0">
                <a:solidFill>
                  <a:srgbClr val="000000"/>
                </a:solidFill>
                <a:latin typeface="黑体" panose="02010609060101010101" pitchFamily="49" charset="-122"/>
                <a:ea typeface="黑体" panose="02010609060101010101" pitchFamily="49" charset="-122"/>
              </a:rPr>
              <a:t>胆固醇</a:t>
            </a:r>
          </a:p>
          <a:p>
            <a:pPr eaLnBrk="1" fontAlgn="t">
              <a:lnSpc>
                <a:spcPct val="150000"/>
              </a:lnSpc>
              <a:spcBef>
                <a:spcPct val="0"/>
              </a:spcBef>
              <a:spcAft>
                <a:spcPct val="0"/>
              </a:spcAft>
              <a:buFont typeface="Arial" panose="020B0604020202020204" pitchFamily="34" charset="0"/>
              <a:buNone/>
              <a:defRPr/>
            </a:pPr>
            <a:r>
              <a:rPr lang="en-US" altLang="zh-CN" sz="2700" b="1" dirty="0" smtClean="0">
                <a:solidFill>
                  <a:srgbClr val="000000"/>
                </a:solidFill>
                <a:latin typeface="黑体" panose="02010609060101010101" pitchFamily="49" charset="-122"/>
                <a:ea typeface="黑体" panose="02010609060101010101" pitchFamily="49" charset="-122"/>
              </a:rPr>
              <a:t>3.</a:t>
            </a:r>
            <a:r>
              <a:rPr lang="zh-CN" altLang="en-US" sz="2700" b="1" dirty="0" smtClean="0">
                <a:solidFill>
                  <a:srgbClr val="000000"/>
                </a:solidFill>
                <a:latin typeface="黑体" panose="02010609060101010101" pitchFamily="49" charset="-122"/>
                <a:ea typeface="黑体" panose="02010609060101010101" pitchFamily="49" charset="-122"/>
              </a:rPr>
              <a:t>糖脂：脑苷脂 、神经节苷脂</a:t>
            </a:r>
          </a:p>
          <a:p>
            <a:pPr eaLnBrk="1" fontAlgn="t">
              <a:lnSpc>
                <a:spcPct val="150000"/>
              </a:lnSpc>
              <a:spcBef>
                <a:spcPct val="0"/>
              </a:spcBef>
              <a:spcAft>
                <a:spcPct val="0"/>
              </a:spcAft>
              <a:buFont typeface="Arial" panose="020B0604020202020204" pitchFamily="34" charset="0"/>
              <a:buNone/>
              <a:defRPr/>
            </a:pPr>
            <a:endParaRPr lang="en-US" altLang="zh-CN" sz="2700" b="1" dirty="0" smtClean="0">
              <a:solidFill>
                <a:srgbClr val="000000"/>
              </a:solidFill>
              <a:latin typeface="黑体" panose="02010609060101010101" pitchFamily="49" charset="-122"/>
              <a:ea typeface="黑体" panose="02010609060101010101" pitchFamily="49" charset="-122"/>
            </a:endParaRPr>
          </a:p>
          <a:p>
            <a:pPr eaLnBrk="1" fontAlgn="t">
              <a:lnSpc>
                <a:spcPct val="150000"/>
              </a:lnSpc>
              <a:spcBef>
                <a:spcPct val="0"/>
              </a:spcBef>
              <a:spcAft>
                <a:spcPct val="0"/>
              </a:spcAft>
              <a:buFont typeface="Arial" panose="020B0604020202020204" pitchFamily="34" charset="0"/>
              <a:buNone/>
              <a:defRPr/>
            </a:pPr>
            <a:endParaRPr lang="zh-CN" altLang="en-US" sz="2700" b="1" dirty="0" smtClean="0">
              <a:solidFill>
                <a:srgbClr val="000000"/>
              </a:solidFill>
              <a:latin typeface="黑体" panose="02010609060101010101" pitchFamily="49" charset="-122"/>
              <a:ea typeface="黑体" panose="02010609060101010101" pitchFamily="49" charset="-122"/>
            </a:endParaRPr>
          </a:p>
          <a:p>
            <a:pPr eaLnBrk="1" fontAlgn="t">
              <a:lnSpc>
                <a:spcPct val="150000"/>
              </a:lnSpc>
              <a:spcBef>
                <a:spcPct val="0"/>
              </a:spcBef>
              <a:spcAft>
                <a:spcPct val="0"/>
              </a:spcAft>
              <a:buFont typeface="Arial" panose="020B0604020202020204" pitchFamily="34" charset="0"/>
              <a:buNone/>
              <a:defRPr/>
            </a:pPr>
            <a:endParaRPr lang="es-HN" altLang="zh-CN" sz="2700" b="1" dirty="0" smtClean="0">
              <a:solidFill>
                <a:srgbClr val="000000"/>
              </a:solidFill>
              <a:latin typeface="黑体" panose="02010609060101010101" pitchFamily="49" charset="-122"/>
              <a:ea typeface="黑体" panose="02010609060101010101" pitchFamily="49"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4" descr="fig14x18"/>
          <p:cNvPicPr>
            <a:picLocks noChangeAspect="1" noChangeArrowheads="1"/>
          </p:cNvPicPr>
          <p:nvPr>
            <p:custDataLst>
              <p:tags r:id="rId3"/>
            </p:custDataLst>
          </p:nvPr>
        </p:nvPicPr>
        <p:blipFill>
          <a:blip r:embed="rId9" cstate="print">
            <a:extLst>
              <a:ext uri="{28A0092B-C50C-407E-A947-70E740481C1C}">
                <a14:useLocalDpi xmlns:a14="http://schemas.microsoft.com/office/drawing/2010/main" val="0"/>
              </a:ext>
            </a:extLst>
          </a:blip>
          <a:srcRect/>
          <a:stretch>
            <a:fillRect/>
          </a:stretch>
        </p:blipFill>
        <p:spPr bwMode="auto">
          <a:xfrm>
            <a:off x="476250" y="549275"/>
            <a:ext cx="8135938"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2339" name="Object 5"/>
          <p:cNvGraphicFramePr>
            <a:graphicFrameLocks noChangeAspect="1"/>
          </p:cNvGraphicFramePr>
          <p:nvPr>
            <p:custDataLst>
              <p:tags r:id="rId4"/>
            </p:custDataLst>
          </p:nvPr>
        </p:nvGraphicFramePr>
        <p:xfrm>
          <a:off x="657225" y="4059238"/>
          <a:ext cx="4003675" cy="2001837"/>
        </p:xfrm>
        <a:graphic>
          <a:graphicData uri="http://schemas.openxmlformats.org/presentationml/2006/ole">
            <mc:AlternateContent xmlns:mc="http://schemas.openxmlformats.org/markup-compatibility/2006">
              <mc:Choice xmlns:v="urn:schemas-microsoft-com:vml" Requires="v">
                <p:oleObj spid="_x0000_s5149" name="Image" r:id="rId10" imgW="4051300" imgH="2095500" progId="">
                  <p:embed/>
                </p:oleObj>
              </mc:Choice>
              <mc:Fallback>
                <p:oleObj name="Image" r:id="rId10" imgW="4051300" imgH="2095500" progId="">
                  <p:embed/>
                  <p:pic>
                    <p:nvPicPr>
                      <p:cNvPr id="0" name="图片 5120"/>
                      <p:cNvPicPr>
                        <a:picLocks noChangeAspect="1"/>
                      </p:cNvPicPr>
                      <p:nvPr/>
                    </p:nvPicPr>
                    <p:blipFill>
                      <a:blip r:embed="rId11"/>
                      <a:stretch>
                        <a:fillRect/>
                      </a:stretch>
                    </p:blipFill>
                    <p:spPr>
                      <a:xfrm>
                        <a:off x="657225" y="4059238"/>
                        <a:ext cx="4003675" cy="2001837"/>
                      </a:xfrm>
                      <a:prstGeom prst="rect">
                        <a:avLst/>
                      </a:prstGeom>
                      <a:noFill/>
                      <a:ln w="9525">
                        <a:noFill/>
                      </a:ln>
                    </p:spPr>
                  </p:pic>
                </p:oleObj>
              </mc:Fallback>
            </mc:AlternateContent>
          </a:graphicData>
        </a:graphic>
      </p:graphicFrame>
      <p:sp>
        <p:nvSpPr>
          <p:cNvPr id="142340" name="Text Box 6"/>
          <p:cNvSpPr txBox="1">
            <a:spLocks noChangeArrowheads="1"/>
          </p:cNvSpPr>
          <p:nvPr>
            <p:custDataLst>
              <p:tags r:id="rId5"/>
            </p:custDataLst>
          </p:nvPr>
        </p:nvSpPr>
        <p:spPr bwMode="auto">
          <a:xfrm>
            <a:off x="1273175" y="3338513"/>
            <a:ext cx="6985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lnSpc>
                <a:spcPct val="130000"/>
              </a:lnSpc>
              <a:spcBef>
                <a:spcPct val="0"/>
              </a:spcBef>
              <a:spcAft>
                <a:spcPct val="0"/>
              </a:spcAft>
              <a:buFont typeface="Arial" panose="020B0604020202020204" pitchFamily="34" charset="0"/>
              <a:buNone/>
            </a:pPr>
            <a:r>
              <a:rPr kumimoji="1" lang="zh-CN" altLang="en-US" sz="2400" b="1">
                <a:solidFill>
                  <a:srgbClr val="CC0066"/>
                </a:solidFill>
                <a:latin typeface="黑体" panose="02010609060101010101" pitchFamily="49" charset="-122"/>
                <a:ea typeface="黑体" panose="02010609060101010101" pitchFamily="49" charset="-122"/>
              </a:rPr>
              <a:t>受体介导的内吞过程的电镜照片</a:t>
            </a:r>
          </a:p>
        </p:txBody>
      </p:sp>
      <p:sp>
        <p:nvSpPr>
          <p:cNvPr id="142341" name="Text Box 7"/>
          <p:cNvSpPr txBox="1">
            <a:spLocks noChangeArrowheads="1"/>
          </p:cNvSpPr>
          <p:nvPr>
            <p:custDataLst>
              <p:tags r:id="rId6"/>
            </p:custDataLst>
          </p:nvPr>
        </p:nvSpPr>
        <p:spPr bwMode="auto">
          <a:xfrm>
            <a:off x="5181600" y="4860925"/>
            <a:ext cx="3043238" cy="646113"/>
          </a:xfrm>
          <a:prstGeom prst="rect">
            <a:avLst/>
          </a:prstGeom>
          <a:noFill/>
          <a:ln w="9525">
            <a:solidFill>
              <a:srgbClr val="6600FF"/>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衣被小窝和衣被小泡的形成过程模式图</a:t>
            </a:r>
          </a:p>
        </p:txBody>
      </p:sp>
      <p:sp>
        <p:nvSpPr>
          <p:cNvPr id="142342" name="Line 8"/>
          <p:cNvSpPr>
            <a:spLocks noChangeShapeType="1"/>
          </p:cNvSpPr>
          <p:nvPr>
            <p:custDataLst>
              <p:tags r:id="rId7"/>
            </p:custDataLst>
          </p:nvPr>
        </p:nvSpPr>
        <p:spPr bwMode="auto">
          <a:xfrm>
            <a:off x="4545013" y="5184775"/>
            <a:ext cx="647700" cy="0"/>
          </a:xfrm>
          <a:prstGeom prst="line">
            <a:avLst/>
          </a:prstGeom>
          <a:noFill/>
          <a:ln w="9525">
            <a:solidFill>
              <a:srgbClr val="6600FF"/>
            </a:solidFill>
            <a:roun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a:solidFill>
                <a:srgbClr val="000000"/>
              </a:solidFill>
              <a:latin typeface="Arial" panose="020B0604020202020204" pitchFamily="34" charset="0"/>
            </a:endParaRPr>
          </a:p>
        </p:txBody>
      </p:sp>
    </p:spTree>
    <p:custDataLst>
      <p:tags r:id="rId2"/>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6" descr="coat7 副本"/>
          <p:cNvPicPr>
            <a:picLocks noChangeAspect="1" noChangeArrowheads="1"/>
          </p:cNvPicPr>
          <p:nvPr>
            <p:custDataLst>
              <p:tags r:id="rId2"/>
            </p:custDataLst>
          </p:nvPr>
        </p:nvPicPr>
        <p:blipFill>
          <a:blip r:embed="rId14" cstate="print">
            <a:extLst>
              <a:ext uri="{28A0092B-C50C-407E-A947-70E740481C1C}">
                <a14:useLocalDpi xmlns:a14="http://schemas.microsoft.com/office/drawing/2010/main" val="0"/>
              </a:ext>
            </a:extLst>
          </a:blip>
          <a:srcRect l="4962" r="7304" b="7272"/>
          <a:stretch>
            <a:fillRect/>
          </a:stretch>
        </p:blipFill>
        <p:spPr bwMode="auto">
          <a:xfrm>
            <a:off x="5997575" y="1266825"/>
            <a:ext cx="1879600"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Picture 7" descr="ee"/>
          <p:cNvPicPr>
            <a:picLocks noChangeAspect="1" noChangeArrowheads="1"/>
          </p:cNvPicPr>
          <p:nvPr>
            <p:custDataLst>
              <p:tags r:id="rId3"/>
            </p:custDataLst>
          </p:nvPr>
        </p:nvPicPr>
        <p:blipFill>
          <a:blip r:embed="rId15" cstate="print">
            <a:extLst>
              <a:ext uri="{28A0092B-C50C-407E-A947-70E740481C1C}">
                <a14:useLocalDpi xmlns:a14="http://schemas.microsoft.com/office/drawing/2010/main" val="0"/>
              </a:ext>
            </a:extLst>
          </a:blip>
          <a:srcRect l="5121" t="9122" r="43698" b="15166"/>
          <a:stretch>
            <a:fillRect/>
          </a:stretch>
        </p:blipFill>
        <p:spPr bwMode="auto">
          <a:xfrm>
            <a:off x="971550" y="1449388"/>
            <a:ext cx="16351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Picture 8" descr="ee"/>
          <p:cNvPicPr>
            <a:picLocks noChangeAspect="1" noChangeArrowheads="1"/>
          </p:cNvPicPr>
          <p:nvPr>
            <p:custDataLst>
              <p:tags r:id="rId4"/>
            </p:custDataLst>
          </p:nvPr>
        </p:nvPicPr>
        <p:blipFill>
          <a:blip r:embed="rId15" cstate="print">
            <a:extLst>
              <a:ext uri="{28A0092B-C50C-407E-A947-70E740481C1C}">
                <a14:useLocalDpi xmlns:a14="http://schemas.microsoft.com/office/drawing/2010/main" val="0"/>
              </a:ext>
            </a:extLst>
          </a:blip>
          <a:srcRect l="59445" t="12546" b="19568"/>
          <a:stretch>
            <a:fillRect/>
          </a:stretch>
        </p:blipFill>
        <p:spPr bwMode="auto">
          <a:xfrm>
            <a:off x="3263900" y="1360488"/>
            <a:ext cx="2278063" cy="213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Text Box 9"/>
          <p:cNvSpPr txBox="1">
            <a:spLocks noChangeArrowheads="1"/>
          </p:cNvSpPr>
          <p:nvPr>
            <p:custDataLst>
              <p:tags r:id="rId5"/>
            </p:custDataLst>
          </p:nvPr>
        </p:nvSpPr>
        <p:spPr bwMode="auto">
          <a:xfrm>
            <a:off x="1620838" y="503238"/>
            <a:ext cx="4968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algn="ctr" eaLnBrk="1" fontAlgn="base" hangingPunct="1">
              <a:spcBef>
                <a:spcPct val="0"/>
              </a:spcBef>
              <a:spcAft>
                <a:spcPct val="0"/>
              </a:spcAft>
              <a:buFont typeface="Arial" panose="020B0604020202020204" pitchFamily="34" charset="0"/>
              <a:buNone/>
            </a:pPr>
            <a:r>
              <a:rPr lang="zh-CN" altLang="en-US" sz="2800" b="1">
                <a:solidFill>
                  <a:srgbClr val="CC0066"/>
                </a:solidFill>
                <a:latin typeface="黑体" panose="02010609060101010101" pitchFamily="49" charset="-122"/>
                <a:ea typeface="黑体" panose="02010609060101010101" pitchFamily="49" charset="-122"/>
              </a:rPr>
              <a:t>衣被的结构和形成</a:t>
            </a:r>
          </a:p>
        </p:txBody>
      </p:sp>
      <p:sp>
        <p:nvSpPr>
          <p:cNvPr id="143366" name="Text Box 10"/>
          <p:cNvSpPr txBox="1">
            <a:spLocks noChangeArrowheads="1"/>
          </p:cNvSpPr>
          <p:nvPr>
            <p:custDataLst>
              <p:tags r:id="rId6"/>
            </p:custDataLst>
          </p:nvPr>
        </p:nvSpPr>
        <p:spPr bwMode="auto">
          <a:xfrm>
            <a:off x="971550" y="3403600"/>
            <a:ext cx="1631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1600" b="1">
                <a:solidFill>
                  <a:srgbClr val="000000"/>
                </a:solidFill>
                <a:latin typeface="黑体" panose="02010609060101010101" pitchFamily="49" charset="-122"/>
                <a:ea typeface="黑体" panose="02010609060101010101" pitchFamily="49" charset="-122"/>
              </a:rPr>
              <a:t>衣被的结构单位</a:t>
            </a:r>
          </a:p>
        </p:txBody>
      </p:sp>
      <p:sp>
        <p:nvSpPr>
          <p:cNvPr id="143367" name="Text Box 11"/>
          <p:cNvSpPr txBox="1">
            <a:spLocks noChangeArrowheads="1"/>
          </p:cNvSpPr>
          <p:nvPr>
            <p:custDataLst>
              <p:tags r:id="rId7"/>
            </p:custDataLst>
          </p:nvPr>
        </p:nvSpPr>
        <p:spPr bwMode="auto">
          <a:xfrm>
            <a:off x="3492500" y="3422650"/>
            <a:ext cx="1631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1600" b="1">
                <a:solidFill>
                  <a:srgbClr val="000000"/>
                </a:solidFill>
                <a:latin typeface="黑体" panose="02010609060101010101" pitchFamily="49" charset="-122"/>
                <a:ea typeface="黑体" panose="02010609060101010101" pitchFamily="49" charset="-122"/>
              </a:rPr>
              <a:t>篮网状小泡衣被</a:t>
            </a:r>
          </a:p>
        </p:txBody>
      </p:sp>
      <p:sp>
        <p:nvSpPr>
          <p:cNvPr id="143368" name="Text Box 12"/>
          <p:cNvSpPr txBox="1">
            <a:spLocks noChangeArrowheads="1"/>
          </p:cNvSpPr>
          <p:nvPr>
            <p:custDataLst>
              <p:tags r:id="rId8"/>
            </p:custDataLst>
          </p:nvPr>
        </p:nvSpPr>
        <p:spPr bwMode="auto">
          <a:xfrm>
            <a:off x="6008688" y="3425825"/>
            <a:ext cx="1631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1600" b="1">
                <a:solidFill>
                  <a:srgbClr val="000000"/>
                </a:solidFill>
                <a:latin typeface="黑体" panose="02010609060101010101" pitchFamily="49" charset="-122"/>
                <a:ea typeface="黑体" panose="02010609060101010101" pitchFamily="49" charset="-122"/>
              </a:rPr>
              <a:t>衣被的电镜照片</a:t>
            </a:r>
          </a:p>
        </p:txBody>
      </p:sp>
      <p:sp>
        <p:nvSpPr>
          <p:cNvPr id="143369" name="TextBox 22"/>
          <p:cNvSpPr txBox="1">
            <a:spLocks noChangeArrowheads="1"/>
          </p:cNvSpPr>
          <p:nvPr>
            <p:custDataLst>
              <p:tags r:id="rId9"/>
            </p:custDataLst>
          </p:nvPr>
        </p:nvSpPr>
        <p:spPr bwMode="auto">
          <a:xfrm>
            <a:off x="5741988" y="4913313"/>
            <a:ext cx="18113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三腿蛋白复合体</a:t>
            </a:r>
            <a:endParaRPr lang="en-US" altLang="zh-CN" b="1">
              <a:solidFill>
                <a:srgbClr val="000000"/>
              </a:solidFill>
              <a:latin typeface="黑体" panose="02010609060101010101" pitchFamily="49" charset="-122"/>
              <a:ea typeface="黑体" panose="02010609060101010101" pitchFamily="49" charset="-122"/>
            </a:endParaRPr>
          </a:p>
          <a:p>
            <a:pPr eaLnBrk="1" fontAlgn="base" hangingPunct="1">
              <a:spcBef>
                <a:spcPct val="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a:t>
            </a:r>
            <a:r>
              <a:rPr lang="en-US" altLang="zh-CN" b="1">
                <a:solidFill>
                  <a:srgbClr val="000000"/>
                </a:solidFill>
                <a:latin typeface="黑体" panose="02010609060101010101" pitchFamily="49" charset="-122"/>
                <a:ea typeface="黑体" panose="02010609060101010101" pitchFamily="49" charset="-122"/>
              </a:rPr>
              <a:t>trskelion</a:t>
            </a:r>
            <a:r>
              <a:rPr lang="zh-CN" altLang="en-US" b="1">
                <a:solidFill>
                  <a:srgbClr val="000000"/>
                </a:solidFill>
                <a:latin typeface="黑体" panose="02010609060101010101" pitchFamily="49" charset="-122"/>
                <a:ea typeface="黑体" panose="02010609060101010101" pitchFamily="49" charset="-122"/>
              </a:rPr>
              <a:t>）</a:t>
            </a:r>
          </a:p>
        </p:txBody>
      </p:sp>
      <p:pic>
        <p:nvPicPr>
          <p:cNvPr id="143370" name="Picture 22" descr="c:\users\zhuhaiying\appdata\roaming\360se6\User Data\temp\u=948835406,792144517&amp;fm=21&amp;gp=0.jpg"/>
          <p:cNvPicPr>
            <a:picLocks noChangeAspect="1" noChangeArrowheads="1"/>
          </p:cNvPicPr>
          <p:nvPr>
            <p:custDataLst>
              <p:tags r:id="rId10"/>
            </p:custDataLst>
          </p:nvPr>
        </p:nvPicPr>
        <p:blipFill>
          <a:blip r:embed="rId16" cstate="print">
            <a:extLst>
              <a:ext uri="{28A0092B-C50C-407E-A947-70E740481C1C}">
                <a14:useLocalDpi xmlns:a14="http://schemas.microsoft.com/office/drawing/2010/main" val="0"/>
              </a:ext>
            </a:extLst>
          </a:blip>
          <a:srcRect/>
          <a:stretch>
            <a:fillRect/>
          </a:stretch>
        </p:blipFill>
        <p:spPr bwMode="auto">
          <a:xfrm>
            <a:off x="3524250" y="4508500"/>
            <a:ext cx="1566863"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71" name="Picture 8" descr="4-22"/>
          <p:cNvPicPr>
            <a:picLocks noChangeAspect="1" noChangeArrowheads="1"/>
          </p:cNvPicPr>
          <p:nvPr>
            <p:custDataLst>
              <p:tags r:id="rId11"/>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287463" y="4014788"/>
            <a:ext cx="1641475" cy="19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下箭头 2"/>
          <p:cNvSpPr/>
          <p:nvPr>
            <p:custDataLst>
              <p:tags r:id="rId12"/>
            </p:custDataLst>
          </p:nvPr>
        </p:nvSpPr>
        <p:spPr bwMode="auto">
          <a:xfrm rot="5156031">
            <a:off x="5095082" y="5010944"/>
            <a:ext cx="347662" cy="33655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0"/>
              </a:spcBef>
              <a:spcAft>
                <a:spcPct val="0"/>
              </a:spcAft>
              <a:buFont typeface="Arial" panose="020B0604020202020204" pitchFamily="34" charset="0"/>
              <a:buNone/>
              <a:defRPr/>
            </a:pPr>
            <a:endParaRPr lang="zh-CN" altLang="en-US">
              <a:solidFill>
                <a:srgbClr val="000000"/>
              </a:solidFill>
              <a:latin typeface="Arial" panose="020B0604020202020204" pitchFamily="34" charset="0"/>
            </a:endParaRPr>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custDataLst>
              <p:tags r:id="rId2"/>
            </p:custDataLst>
          </p:nvPr>
        </p:nvSpPr>
        <p:spPr bwMode="auto">
          <a:xfrm>
            <a:off x="1376363" y="5273675"/>
            <a:ext cx="6143625" cy="7921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pPr eaLnBrk="1" hangingPunct="1"/>
            <a:r>
              <a:rPr lang="zh-CN" altLang="en-US" sz="1800" b="1" smtClean="0">
                <a:latin typeface="黑体" panose="02010609060101010101" pitchFamily="49" charset="-122"/>
                <a:ea typeface="黑体" panose="02010609060101010101" pitchFamily="49" charset="-122"/>
              </a:rPr>
              <a:t>有被小窝、有被小泡和无被小泡的形成过程</a:t>
            </a:r>
          </a:p>
        </p:txBody>
      </p:sp>
      <p:sp>
        <p:nvSpPr>
          <p:cNvPr id="144387" name="Text Box 4"/>
          <p:cNvSpPr txBox="1">
            <a:spLocks noChangeArrowheads="1"/>
          </p:cNvSpPr>
          <p:nvPr>
            <p:custDataLst>
              <p:tags r:id="rId3"/>
            </p:custDataLst>
          </p:nvPr>
        </p:nvSpPr>
        <p:spPr bwMode="auto">
          <a:xfrm>
            <a:off x="350838" y="374650"/>
            <a:ext cx="582136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endParaRPr lang="zh-CN" altLang="en-US">
              <a:solidFill>
                <a:srgbClr val="000000"/>
              </a:solidFill>
              <a:latin typeface="黑体" panose="02010609060101010101" pitchFamily="49" charset="-122"/>
              <a:ea typeface="宋体" panose="02010600030101010101" pitchFamily="2" charset="-122"/>
            </a:endParaRPr>
          </a:p>
        </p:txBody>
      </p:sp>
      <p:pic>
        <p:nvPicPr>
          <p:cNvPr id="144388" name="Picture 5" descr="4-23"/>
          <p:cNvPicPr>
            <a:picLocks noChangeAspect="1" noChangeArrowheads="1"/>
          </p:cNvPicPr>
          <p:nvPr>
            <p:custDataLst>
              <p:tags r:id="rId4"/>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285750" y="857250"/>
            <a:ext cx="85344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descr="figure13-30"/>
          <p:cNvPicPr>
            <a:picLocks noChangeAspect="1" noChangeArrowheads="1"/>
          </p:cNvPicPr>
          <p:nvPr>
            <p:custDataLst>
              <p:tags r:id="rId2"/>
            </p:custDataLst>
          </p:nvPr>
        </p:nvPicPr>
        <p:blipFill>
          <a:blip r:embed="rId7" cstate="print">
            <a:lum contrast="12000"/>
            <a:extLst>
              <a:ext uri="{28A0092B-C50C-407E-A947-70E740481C1C}">
                <a14:useLocalDpi xmlns:a14="http://schemas.microsoft.com/office/drawing/2010/main" val="0"/>
              </a:ext>
            </a:extLst>
          </a:blip>
          <a:srcRect/>
          <a:stretch>
            <a:fillRect/>
          </a:stretch>
        </p:blipFill>
        <p:spPr bwMode="auto">
          <a:xfrm>
            <a:off x="3716338" y="1854200"/>
            <a:ext cx="515778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1" name="Picture 3" descr="遗传性高胆固醇血症"/>
          <p:cNvPicPr>
            <a:picLocks noChangeAspect="1" noChangeArrowheads="1"/>
          </p:cNvPicPr>
          <p:nvPr>
            <p:custDataLst>
              <p:tags r:id="rId3"/>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323850" y="404813"/>
            <a:ext cx="28575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Rectangle 5"/>
          <p:cNvSpPr>
            <a:spLocks noChangeArrowheads="1"/>
          </p:cNvSpPr>
          <p:nvPr>
            <p:custDataLst>
              <p:tags r:id="rId4"/>
            </p:custDataLst>
          </p:nvPr>
        </p:nvSpPr>
        <p:spPr bwMode="auto">
          <a:xfrm>
            <a:off x="457200" y="3294063"/>
            <a:ext cx="328453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buFont typeface="Arial" panose="020B0604020202020204" pitchFamily="34" charset="0"/>
              <a:buNone/>
            </a:pPr>
            <a:r>
              <a:rPr kumimoji="1" lang="zh-CN" altLang="en-US" b="1">
                <a:solidFill>
                  <a:srgbClr val="000000"/>
                </a:solidFill>
                <a:latin typeface="黑体" panose="02010609060101010101" pitchFamily="49" charset="-122"/>
                <a:ea typeface="黑体" panose="02010609060101010101" pitchFamily="49" charset="-122"/>
              </a:rPr>
              <a:t>（</a:t>
            </a:r>
            <a:r>
              <a:rPr kumimoji="1" lang="en-US" altLang="zh-CN" b="1">
                <a:solidFill>
                  <a:srgbClr val="000000"/>
                </a:solidFill>
                <a:latin typeface="黑体" panose="02010609060101010101" pitchFamily="49" charset="-122"/>
                <a:ea typeface="黑体" panose="02010609060101010101" pitchFamily="49" charset="-122"/>
              </a:rPr>
              <a:t>A</a:t>
            </a:r>
            <a:r>
              <a:rPr kumimoji="1" lang="zh-CN" altLang="en-US" b="1">
                <a:solidFill>
                  <a:srgbClr val="000000"/>
                </a:solidFill>
                <a:latin typeface="黑体" panose="02010609060101010101" pitchFamily="49" charset="-122"/>
                <a:ea typeface="黑体" panose="02010609060101010101" pitchFamily="49" charset="-122"/>
              </a:rPr>
              <a:t>）</a:t>
            </a:r>
            <a:r>
              <a:rPr kumimoji="1" lang="en-US" altLang="zh-CN" b="1">
                <a:solidFill>
                  <a:srgbClr val="000000"/>
                </a:solidFill>
                <a:latin typeface="黑体" panose="02010609060101010101" pitchFamily="49" charset="-122"/>
                <a:ea typeface="黑体" panose="02010609060101010101" pitchFamily="49" charset="-122"/>
              </a:rPr>
              <a:t>LDL</a:t>
            </a:r>
            <a:r>
              <a:rPr kumimoji="1" lang="zh-CN" altLang="zh-CN" b="1">
                <a:solidFill>
                  <a:srgbClr val="000000"/>
                </a:solidFill>
                <a:latin typeface="黑体" panose="02010609060101010101" pitchFamily="49" charset="-122"/>
                <a:ea typeface="黑体" panose="02010609060101010101" pitchFamily="49" charset="-122"/>
              </a:rPr>
              <a:t>受体</a:t>
            </a:r>
            <a:r>
              <a:rPr kumimoji="1" lang="en-US" altLang="zh-CN" b="1">
                <a:solidFill>
                  <a:srgbClr val="000000"/>
                </a:solidFill>
                <a:latin typeface="黑体" panose="02010609060101010101" pitchFamily="49" charset="-122"/>
                <a:ea typeface="黑体" panose="02010609060101010101" pitchFamily="49" charset="-122"/>
              </a:rPr>
              <a:t>:</a:t>
            </a:r>
            <a:r>
              <a:rPr kumimoji="1" lang="zh-CN" altLang="en-US" b="1">
                <a:solidFill>
                  <a:srgbClr val="000000"/>
                </a:solidFill>
                <a:latin typeface="黑体" panose="02010609060101010101" pitchFamily="49" charset="-122"/>
                <a:ea typeface="黑体" panose="02010609060101010101" pitchFamily="49" charset="-122"/>
              </a:rPr>
              <a:t>受体缺乏或受体结构异常（</a:t>
            </a:r>
            <a:r>
              <a:rPr kumimoji="1" lang="zh-CN" altLang="en-US" b="1">
                <a:solidFill>
                  <a:srgbClr val="0000FF"/>
                </a:solidFill>
                <a:latin typeface="黑体" panose="02010609060101010101" pitchFamily="49" charset="-122"/>
                <a:ea typeface="黑体" panose="02010609060101010101" pitchFamily="49" charset="-122"/>
              </a:rPr>
              <a:t>基因突变）</a:t>
            </a:r>
            <a:endParaRPr kumimoji="1" lang="zh-CN" altLang="en-US" b="1">
              <a:solidFill>
                <a:srgbClr val="000000"/>
              </a:solidFill>
              <a:latin typeface="黑体" panose="02010609060101010101" pitchFamily="49" charset="-122"/>
              <a:ea typeface="黑体" panose="02010609060101010101" pitchFamily="49" charset="-122"/>
            </a:endParaRPr>
          </a:p>
          <a:p>
            <a:pPr fontAlgn="base">
              <a:spcBef>
                <a:spcPct val="0"/>
              </a:spcBef>
              <a:spcAft>
                <a:spcPct val="0"/>
              </a:spcAft>
              <a:buFont typeface="Arial" panose="020B0604020202020204" pitchFamily="34" charset="0"/>
              <a:buNone/>
            </a:pPr>
            <a:endParaRPr kumimoji="1" lang="zh-CN" altLang="zh-CN" b="1">
              <a:solidFill>
                <a:srgbClr val="000000"/>
              </a:solidFill>
              <a:latin typeface="黑体" panose="02010609060101010101" pitchFamily="49" charset="-122"/>
              <a:ea typeface="黑体" panose="02010609060101010101" pitchFamily="49" charset="-122"/>
            </a:endParaRPr>
          </a:p>
          <a:p>
            <a:pPr fontAlgn="base">
              <a:spcBef>
                <a:spcPct val="0"/>
              </a:spcBef>
              <a:spcAft>
                <a:spcPct val="0"/>
              </a:spcAft>
              <a:buFont typeface="Arial" panose="020B0604020202020204" pitchFamily="34" charset="0"/>
              <a:buNone/>
            </a:pPr>
            <a:r>
              <a:rPr kumimoji="1" lang="zh-CN" altLang="zh-CN" b="1">
                <a:solidFill>
                  <a:srgbClr val="000000"/>
                </a:solidFill>
                <a:latin typeface="黑体" panose="02010609060101010101" pitchFamily="49" charset="-122"/>
                <a:ea typeface="黑体" panose="02010609060101010101" pitchFamily="49" charset="-122"/>
              </a:rPr>
              <a:t>（</a:t>
            </a:r>
            <a:r>
              <a:rPr kumimoji="1" lang="en-US" altLang="zh-CN" b="1">
                <a:solidFill>
                  <a:srgbClr val="000000"/>
                </a:solidFill>
                <a:latin typeface="黑体" panose="02010609060101010101" pitchFamily="49" charset="-122"/>
                <a:ea typeface="黑体" panose="02010609060101010101" pitchFamily="49" charset="-122"/>
              </a:rPr>
              <a:t>B</a:t>
            </a:r>
            <a:r>
              <a:rPr kumimoji="1" lang="zh-CN" altLang="zh-CN" b="1">
                <a:solidFill>
                  <a:srgbClr val="000000"/>
                </a:solidFill>
                <a:latin typeface="黑体" panose="02010609060101010101" pitchFamily="49" charset="-122"/>
                <a:ea typeface="黑体" panose="02010609060101010101" pitchFamily="49" charset="-122"/>
              </a:rPr>
              <a:t>）有被小窝受体结合部位缺失</a:t>
            </a:r>
            <a:endParaRPr kumimoji="1" lang="zh-CN" altLang="en-US" b="1">
              <a:solidFill>
                <a:srgbClr val="000000"/>
              </a:solidFill>
              <a:latin typeface="黑体" panose="02010609060101010101" pitchFamily="49" charset="-122"/>
              <a:ea typeface="黑体" panose="02010609060101010101" pitchFamily="49" charset="-122"/>
            </a:endParaRPr>
          </a:p>
        </p:txBody>
      </p:sp>
      <p:sp>
        <p:nvSpPr>
          <p:cNvPr id="145412" name="Rectangle 4"/>
          <p:cNvSpPr>
            <a:spLocks noChangeArrowheads="1"/>
          </p:cNvSpPr>
          <p:nvPr>
            <p:custDataLst>
              <p:tags r:id="rId5"/>
            </p:custDataLst>
          </p:nvPr>
        </p:nvSpPr>
        <p:spPr bwMode="auto">
          <a:xfrm>
            <a:off x="3564255" y="332740"/>
            <a:ext cx="550037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遗传性高胆固醇血症（</a:t>
            </a:r>
            <a:r>
              <a:rPr kumimoji="1" lang="en-US" altLang="zh-CN" sz="2400" b="1">
                <a:solidFill>
                  <a:srgbClr val="0000FF"/>
                </a:solidFill>
                <a:latin typeface="黑体" panose="02010609060101010101" pitchFamily="49" charset="-122"/>
                <a:ea typeface="黑体" panose="02010609060101010101" pitchFamily="49" charset="-122"/>
              </a:rPr>
              <a:t>Familial hypercholesterolemia,FH)</a:t>
            </a:r>
            <a:endParaRPr kumimoji="1" lang="zh-CN" altLang="en-US" sz="2400" b="1">
              <a:solidFill>
                <a:srgbClr val="0000FF"/>
              </a:solidFill>
              <a:latin typeface="黑体" panose="02010609060101010101" pitchFamily="49" charset="-122"/>
              <a:ea typeface="黑体" panose="02010609060101010101" pitchFamily="49" charset="-122"/>
            </a:endParaRPr>
          </a:p>
          <a:p>
            <a:pPr fontAlgn="base">
              <a:spcBef>
                <a:spcPct val="0"/>
              </a:spcBef>
              <a:spcAft>
                <a:spcPct val="0"/>
              </a:spcAft>
              <a:buFont typeface="Arial" panose="020B0604020202020204" pitchFamily="34" charset="0"/>
              <a:buNone/>
            </a:pPr>
            <a:r>
              <a:rPr kumimoji="1" lang="zh-CN" altLang="en-US" sz="2400" b="1">
                <a:solidFill>
                  <a:srgbClr val="000000"/>
                </a:solidFill>
                <a:latin typeface="黑体" panose="02010609060101010101" pitchFamily="49" charset="-122"/>
                <a:ea typeface="黑体" panose="02010609060101010101" pitchFamily="49" charset="-122"/>
              </a:rPr>
              <a:t> </a:t>
            </a:r>
          </a:p>
        </p:txBody>
      </p:sp>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6" name="Picture 4" descr="1985 nobel prize"/>
          <p:cNvPicPr>
            <a:picLocks noChangeAspect="1" noChangeArrowheads="1"/>
          </p:cNvPicPr>
          <p:nvPr>
            <p:custDataLst>
              <p:tags r:id="rId2"/>
            </p:custDataLst>
          </p:nvPr>
        </p:nvPicPr>
        <p:blipFill>
          <a:blip r:embed="rId8" cstate="print">
            <a:extLst>
              <a:ext uri="{28A0092B-C50C-407E-A947-70E740481C1C}">
                <a14:useLocalDpi xmlns:a14="http://schemas.microsoft.com/office/drawing/2010/main" val="0"/>
              </a:ext>
            </a:extLst>
          </a:blip>
          <a:srcRect/>
          <a:stretch>
            <a:fillRect/>
          </a:stretch>
        </p:blipFill>
        <p:spPr bwMode="auto">
          <a:xfrm>
            <a:off x="1835150" y="1628775"/>
            <a:ext cx="540067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Rectangle 5"/>
          <p:cNvSpPr>
            <a:spLocks noChangeArrowheads="1"/>
          </p:cNvSpPr>
          <p:nvPr>
            <p:custDataLst>
              <p:tags r:id="rId3"/>
            </p:custDataLst>
          </p:nvPr>
        </p:nvSpPr>
        <p:spPr bwMode="auto">
          <a:xfrm>
            <a:off x="684213" y="404813"/>
            <a:ext cx="7416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fontAlgn="base">
              <a:spcBef>
                <a:spcPct val="0"/>
              </a:spcBef>
              <a:spcAft>
                <a:spcPct val="0"/>
              </a:spcAft>
              <a:buFont typeface="Arial" panose="020B0604020202020204" pitchFamily="34" charset="0"/>
              <a:buNone/>
            </a:pPr>
            <a:r>
              <a:rPr lang="en-US" altLang="zh-CN" sz="2000">
                <a:solidFill>
                  <a:srgbClr val="000000"/>
                </a:solidFill>
                <a:latin typeface="Arial" panose="020B0604020202020204" pitchFamily="34" charset="0"/>
              </a:rPr>
              <a:t>1985 Nobel Prize for Physiology or Medicine</a:t>
            </a:r>
            <a:endParaRPr lang="zh-CN" altLang="en-US" sz="2000">
              <a:solidFill>
                <a:srgbClr val="000000"/>
              </a:solidFill>
              <a:latin typeface="Arial" panose="020B0604020202020204" pitchFamily="34" charset="0"/>
            </a:endParaRPr>
          </a:p>
        </p:txBody>
      </p:sp>
      <p:sp>
        <p:nvSpPr>
          <p:cNvPr id="146438" name="Rectangle 6"/>
          <p:cNvSpPr>
            <a:spLocks noChangeArrowheads="1"/>
          </p:cNvSpPr>
          <p:nvPr>
            <p:custDataLst>
              <p:tags r:id="rId4"/>
            </p:custDataLst>
          </p:nvPr>
        </p:nvSpPr>
        <p:spPr bwMode="auto">
          <a:xfrm>
            <a:off x="3867150" y="4454525"/>
            <a:ext cx="18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fontAlgn="base" hangingPunct="0">
              <a:spcBef>
                <a:spcPct val="0"/>
              </a:spcBef>
              <a:spcAft>
                <a:spcPct val="0"/>
              </a:spcAft>
              <a:buFont typeface="Arial" panose="020B0604020202020204" pitchFamily="34" charset="0"/>
              <a:buNone/>
            </a:pPr>
            <a:endParaRPr lang="en-US" altLang="zh-CN" sz="2000" b="1">
              <a:solidFill>
                <a:srgbClr val="000000"/>
              </a:solidFill>
              <a:latin typeface="Arial" panose="020B0604020202020204" pitchFamily="34" charset="0"/>
            </a:endParaRPr>
          </a:p>
        </p:txBody>
      </p:sp>
      <p:sp>
        <p:nvSpPr>
          <p:cNvPr id="146434" name="Rectangle 2"/>
          <p:cNvSpPr>
            <a:spLocks noChangeArrowheads="1"/>
          </p:cNvSpPr>
          <p:nvPr>
            <p:custDataLst>
              <p:tags r:id="rId5"/>
            </p:custDataLst>
          </p:nvPr>
        </p:nvSpPr>
        <p:spPr bwMode="auto">
          <a:xfrm>
            <a:off x="611188" y="5446713"/>
            <a:ext cx="8532812"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fontAlgn="base" hangingPunct="0">
              <a:spcBef>
                <a:spcPct val="0"/>
              </a:spcBef>
              <a:spcAft>
                <a:spcPct val="0"/>
              </a:spcAft>
              <a:buFont typeface="Arial" panose="020B0604020202020204" pitchFamily="34" charset="0"/>
              <a:buNone/>
            </a:pPr>
            <a:r>
              <a:rPr lang="en-US" altLang="zh-CN" sz="1600" b="1">
                <a:solidFill>
                  <a:srgbClr val="000000"/>
                </a:solidFill>
                <a:latin typeface="Arial" panose="020B0604020202020204" pitchFamily="34" charset="0"/>
              </a:rPr>
              <a:t>Dr. Michael Brown (left)  (Arcadia University) </a:t>
            </a:r>
          </a:p>
          <a:p>
            <a:pPr eaLnBrk="0" fontAlgn="base" hangingPunct="0">
              <a:spcBef>
                <a:spcPct val="0"/>
              </a:spcBef>
              <a:spcAft>
                <a:spcPct val="0"/>
              </a:spcAft>
              <a:buFont typeface="Arial" panose="020B0604020202020204" pitchFamily="34" charset="0"/>
              <a:buNone/>
            </a:pPr>
            <a:endParaRPr lang="en-US" altLang="zh-CN" sz="1600" b="1">
              <a:solidFill>
                <a:srgbClr val="000000"/>
              </a:solidFill>
              <a:latin typeface="Arial" panose="020B0604020202020204" pitchFamily="34" charset="0"/>
            </a:endParaRPr>
          </a:p>
          <a:p>
            <a:pPr eaLnBrk="0" fontAlgn="base" hangingPunct="0">
              <a:spcBef>
                <a:spcPct val="0"/>
              </a:spcBef>
              <a:spcAft>
                <a:spcPct val="0"/>
              </a:spcAft>
              <a:buFont typeface="Arial" panose="020B0604020202020204" pitchFamily="34" charset="0"/>
              <a:buNone/>
            </a:pPr>
            <a:r>
              <a:rPr lang="en-US" altLang="zh-CN" sz="1600" b="1">
                <a:solidFill>
                  <a:srgbClr val="000000"/>
                </a:solidFill>
                <a:latin typeface="Arial" panose="020B0604020202020204" pitchFamily="34" charset="0"/>
              </a:rPr>
              <a:t>Dr. Joseph Goldstein (right)  (UT Southwestern Medical Center) </a:t>
            </a:r>
          </a:p>
        </p:txBody>
      </p:sp>
      <p:sp>
        <p:nvSpPr>
          <p:cNvPr id="146435" name="Rectangle 3"/>
          <p:cNvSpPr>
            <a:spLocks noChangeArrowheads="1"/>
          </p:cNvSpPr>
          <p:nvPr>
            <p:custDataLst>
              <p:tags r:id="rId6"/>
            </p:custDataLst>
          </p:nvPr>
        </p:nvSpPr>
        <p:spPr bwMode="auto">
          <a:xfrm>
            <a:off x="250825" y="981075"/>
            <a:ext cx="8893175"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fontAlgn="base" hangingPunct="0">
              <a:spcBef>
                <a:spcPct val="0"/>
              </a:spcBef>
              <a:spcAft>
                <a:spcPct val="0"/>
              </a:spcAft>
              <a:buFont typeface="Arial" panose="020B0604020202020204" pitchFamily="34" charset="0"/>
              <a:buNone/>
            </a:pPr>
            <a:r>
              <a:rPr lang="zh-CN" altLang="en-US" sz="2000">
                <a:solidFill>
                  <a:srgbClr val="000000"/>
                </a:solidFill>
                <a:latin typeface="Arial" panose="020B0604020202020204" pitchFamily="34" charset="0"/>
              </a:rPr>
              <a:t>“</a:t>
            </a:r>
            <a:r>
              <a:rPr lang="en-US" altLang="zh-CN" sz="2000">
                <a:solidFill>
                  <a:srgbClr val="000000"/>
                </a:solidFill>
                <a:latin typeface="Arial" panose="020B0604020202020204" pitchFamily="34" charset="0"/>
              </a:rPr>
              <a:t>for their discoveries concerning the regulation of cholesterol metabolism.”</a:t>
            </a:r>
          </a:p>
        </p:txBody>
      </p:sp>
      <p:sp>
        <p:nvSpPr>
          <p:cNvPr id="2" name="文本框 1"/>
          <p:cNvSpPr txBox="1"/>
          <p:nvPr/>
        </p:nvSpPr>
        <p:spPr>
          <a:xfrm>
            <a:off x="7635240" y="1988820"/>
            <a:ext cx="3865880" cy="2861310"/>
          </a:xfrm>
          <a:prstGeom prst="rect">
            <a:avLst/>
          </a:prstGeom>
          <a:noFill/>
        </p:spPr>
        <p:txBody>
          <a:bodyPr wrap="square" rtlCol="0">
            <a:spAutoFit/>
          </a:bodyPr>
          <a:lstStyle/>
          <a:p>
            <a:pPr indent="0">
              <a:buFont typeface="Wingdings" panose="05000000000000000000" charset="0"/>
              <a:buNone/>
            </a:pPr>
            <a:r>
              <a:rPr lang="zh-CN" altLang="en-US"/>
              <a:t>讨论：</a:t>
            </a:r>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他们的研究揭示了什么机理？</a:t>
            </a:r>
          </a:p>
          <a:p>
            <a:pPr marL="285750" indent="-285750">
              <a:buFont typeface="Wingdings" panose="05000000000000000000" charset="0"/>
              <a:buChar char="l"/>
            </a:pP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他们的研究成果的理论和应用价值？</a:t>
            </a:r>
          </a:p>
          <a:p>
            <a:pPr marL="285750" indent="-285750">
              <a:buFont typeface="Wingdings" panose="05000000000000000000" charset="0"/>
              <a:buChar char="l"/>
            </a:pPr>
            <a:endParaRPr lang="zh-CN" altLang="en-US"/>
          </a:p>
          <a:p>
            <a:endParaRPr lang="zh-CN" altLang="en-US"/>
          </a:p>
        </p:txBody>
      </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1840" y="1129665"/>
            <a:ext cx="9943465" cy="4154170"/>
          </a:xfrm>
          <a:prstGeom prst="rect">
            <a:avLst/>
          </a:prstGeom>
        </p:spPr>
        <p:txBody>
          <a:bodyPr wrap="square">
            <a:spAutoFit/>
          </a:bodyPr>
          <a:lstStyle/>
          <a:p>
            <a:pPr marL="285750" indent="-285750">
              <a:buFont typeface="Wingdings" panose="05000000000000000000" charset="0"/>
              <a:buChar char="l"/>
            </a:pPr>
            <a:r>
              <a:rPr lang="zh-CN" altLang="en-US" sz="2400" b="0" i="0">
                <a:solidFill>
                  <a:srgbClr val="05073B"/>
                </a:solidFill>
                <a:latin typeface="黑体" panose="02010609060101010101" pitchFamily="49" charset="-122"/>
                <a:ea typeface="黑体" panose="02010609060101010101" pitchFamily="49" charset="-122"/>
                <a:cs typeface="黑体" panose="02010609060101010101" pitchFamily="49" charset="-122"/>
              </a:rPr>
              <a:t>揭示了细胞如何感知并调节胆固醇的水平，以及这种调节如何影响动脉粥样硬化的发生和发展</a:t>
            </a:r>
          </a:p>
          <a:p>
            <a:pPr marL="285750" indent="-285750">
              <a:buFont typeface="Wingdings" panose="05000000000000000000" charset="0"/>
              <a:buChar char="l"/>
            </a:pPr>
            <a:endParaRPr lang="zh-CN" altLang="en-US" sz="2400" b="0" i="0">
              <a:solidFill>
                <a:srgbClr val="05073B"/>
              </a:solidFill>
              <a:latin typeface="黑体" panose="02010609060101010101" pitchFamily="49" charset="-122"/>
              <a:ea typeface="黑体" panose="02010609060101010101" pitchFamily="49" charset="-122"/>
              <a:cs typeface="黑体" panose="02010609060101010101" pitchFamily="49" charset="-122"/>
            </a:endParaRPr>
          </a:p>
          <a:p>
            <a:pPr indent="0">
              <a:buFont typeface="Wingdings" panose="05000000000000000000" charset="0"/>
              <a:buNone/>
            </a:pPr>
            <a:r>
              <a:rPr lang="zh-CN" altLang="en-US" sz="2400" b="0" i="0">
                <a:solidFill>
                  <a:srgbClr val="05073B"/>
                </a:solidFill>
                <a:latin typeface="黑体" panose="02010609060101010101" pitchFamily="49" charset="-122"/>
                <a:ea typeface="黑体" panose="02010609060101010101" pitchFamily="49" charset="-122"/>
                <a:cs typeface="黑体" panose="02010609060101010101" pitchFamily="49" charset="-122"/>
              </a:rPr>
              <a:t>意义：</a:t>
            </a:r>
          </a:p>
          <a:p>
            <a:pPr indent="0">
              <a:buFont typeface="Wingdings" panose="05000000000000000000" charset="0"/>
              <a:buNone/>
            </a:pPr>
            <a:endParaRPr lang="zh-CN" altLang="en-US" sz="2400" b="0" i="0">
              <a:solidFill>
                <a:srgbClr val="05073B"/>
              </a:solidFill>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Wingdings" panose="05000000000000000000" charset="0"/>
              <a:buChar char="l"/>
            </a:pPr>
            <a:r>
              <a:rPr lang="zh-CN" altLang="en-US" sz="2400" b="0" i="0">
                <a:solidFill>
                  <a:srgbClr val="05073B"/>
                </a:solidFill>
                <a:latin typeface="黑体" panose="02010609060101010101" pitchFamily="49" charset="-122"/>
                <a:ea typeface="黑体" panose="02010609060101010101" pitchFamily="49" charset="-122"/>
                <a:cs typeface="黑体" panose="02010609060101010101" pitchFamily="49" charset="-122"/>
              </a:rPr>
              <a:t>理解胆固醇代谢的生理和病理过程提供了重要的理论基础；</a:t>
            </a:r>
          </a:p>
          <a:p>
            <a:pPr marL="285750" indent="-285750">
              <a:buFont typeface="Wingdings" panose="05000000000000000000" charset="0"/>
              <a:buChar char="l"/>
            </a:pPr>
            <a:endParaRPr lang="zh-CN" altLang="en-US" sz="2400" b="0" i="0">
              <a:solidFill>
                <a:srgbClr val="05073B"/>
              </a:solidFill>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Wingdings" panose="05000000000000000000" charset="0"/>
              <a:buChar char="l"/>
            </a:pPr>
            <a:r>
              <a:rPr lang="zh-CN" altLang="en-US" sz="2400" b="0" i="0">
                <a:solidFill>
                  <a:srgbClr val="05073B"/>
                </a:solidFill>
                <a:latin typeface="黑体" panose="02010609060101010101" pitchFamily="49" charset="-122"/>
                <a:ea typeface="黑体" panose="02010609060101010101" pitchFamily="49" charset="-122"/>
                <a:cs typeface="黑体" panose="02010609060101010101" pitchFamily="49" charset="-122"/>
              </a:rPr>
              <a:t>他们的研究导致了降低胆固醇的化合物——他汀类药物的发展（具体作用。</a:t>
            </a:r>
          </a:p>
          <a:p>
            <a:pPr marL="285750" indent="-285750">
              <a:buFont typeface="Wingdings" panose="05000000000000000000" charset="0"/>
              <a:buChar char="l"/>
            </a:pPr>
            <a:endParaRPr lang="zh-CN" altLang="en-US" sz="2400" b="0" i="0">
              <a:solidFill>
                <a:srgbClr val="05073B"/>
              </a:solidFill>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Wingdings" panose="05000000000000000000" charset="0"/>
              <a:buChar char="l"/>
            </a:pPr>
            <a:endParaRPr lang="zh-CN" altLang="en-US" sz="2400" b="0" i="0">
              <a:solidFill>
                <a:srgbClr val="05073B"/>
              </a:solidFill>
              <a:latin typeface="黑体" panose="02010609060101010101" pitchFamily="49" charset="-122"/>
              <a:ea typeface="黑体" panose="02010609060101010101" pitchFamily="49" charset="-122"/>
              <a:cs typeface="黑体" panose="02010609060101010101" pitchFamily="49" charset="-122"/>
            </a:endParaRPr>
          </a:p>
        </p:txBody>
      </p:sp>
      <p:sp>
        <p:nvSpPr>
          <p:cNvPr id="3" name="文本框 2"/>
          <p:cNvSpPr txBox="1"/>
          <p:nvPr/>
        </p:nvSpPr>
        <p:spPr>
          <a:xfrm>
            <a:off x="339090" y="140970"/>
            <a:ext cx="2070735" cy="922020"/>
          </a:xfrm>
          <a:prstGeom prst="rect">
            <a:avLst/>
          </a:prstGeom>
          <a:noFill/>
        </p:spPr>
        <p:txBody>
          <a:bodyPr wrap="square" rtlCol="0">
            <a:spAutoFit/>
          </a:bodyPr>
          <a:lstStyle/>
          <a:p>
            <a:r>
              <a:rPr lang="zh-CN" altLang="en-US"/>
              <a:t>补充知识：</a:t>
            </a:r>
          </a:p>
          <a:p>
            <a:endParaRPr lang="zh-CN" altLang="en-US"/>
          </a:p>
          <a:p>
            <a:endParaRPr lang="zh-CN" altLang="en-US"/>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3"/>
          <p:cNvSpPr txBox="1">
            <a:spLocks noChangeArrowheads="1"/>
          </p:cNvSpPr>
          <p:nvPr>
            <p:custDataLst>
              <p:tags r:id="rId3"/>
            </p:custDataLst>
          </p:nvPr>
        </p:nvSpPr>
        <p:spPr bwMode="auto">
          <a:xfrm>
            <a:off x="755650" y="506413"/>
            <a:ext cx="66880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800" b="1" dirty="0" smtClean="0">
                <a:solidFill>
                  <a:srgbClr val="0066FF"/>
                </a:solidFill>
                <a:latin typeface="黑体" panose="02010609060101010101" pitchFamily="49" charset="-122"/>
                <a:ea typeface="黑体" panose="02010609060101010101" pitchFamily="49" charset="-122"/>
              </a:rPr>
              <a:t>（</a:t>
            </a:r>
            <a:r>
              <a:rPr lang="zh-CN" altLang="en-US" sz="2800" b="1" dirty="0">
                <a:solidFill>
                  <a:srgbClr val="0066FF"/>
                </a:solidFill>
                <a:latin typeface="黑体" panose="02010609060101010101" pitchFamily="49" charset="-122"/>
                <a:ea typeface="黑体" panose="02010609060101010101" pitchFamily="49" charset="-122"/>
              </a:rPr>
              <a:t>二</a:t>
            </a:r>
            <a:r>
              <a:rPr lang="zh-CN" altLang="en-US" sz="2800" b="1" dirty="0" smtClean="0">
                <a:solidFill>
                  <a:srgbClr val="0066FF"/>
                </a:solidFill>
                <a:latin typeface="黑体" panose="02010609060101010101" pitchFamily="49" charset="-122"/>
                <a:ea typeface="黑体" panose="02010609060101010101" pitchFamily="49" charset="-122"/>
              </a:rPr>
              <a:t>）胞</a:t>
            </a:r>
            <a:r>
              <a:rPr lang="zh-CN" altLang="en-US" sz="2800" b="1" dirty="0">
                <a:solidFill>
                  <a:srgbClr val="0066FF"/>
                </a:solidFill>
                <a:latin typeface="黑体" panose="02010609060101010101" pitchFamily="49" charset="-122"/>
                <a:ea typeface="黑体" panose="02010609060101010101" pitchFamily="49" charset="-122"/>
              </a:rPr>
              <a:t>吐作用 </a:t>
            </a:r>
            <a:r>
              <a:rPr lang="en-US" altLang="zh-CN" sz="2800" b="1" dirty="0">
                <a:solidFill>
                  <a:srgbClr val="0066FF"/>
                </a:solidFill>
                <a:latin typeface="黑体" panose="02010609060101010101" pitchFamily="49" charset="-122"/>
                <a:ea typeface="黑体" panose="02010609060101010101" pitchFamily="49" charset="-122"/>
              </a:rPr>
              <a:t>(</a:t>
            </a:r>
            <a:r>
              <a:rPr lang="zh-CN" altLang="en-US" sz="2800" b="1" dirty="0">
                <a:solidFill>
                  <a:srgbClr val="0066FF"/>
                </a:solidFill>
                <a:latin typeface="黑体" panose="02010609060101010101" pitchFamily="49" charset="-122"/>
                <a:ea typeface="黑体" panose="02010609060101010101" pitchFamily="49" charset="-122"/>
              </a:rPr>
              <a:t>外排作用 </a:t>
            </a:r>
            <a:r>
              <a:rPr lang="en-US" altLang="zh-CN" sz="2800" b="1" dirty="0">
                <a:solidFill>
                  <a:srgbClr val="0066FF"/>
                </a:solidFill>
                <a:latin typeface="黑体" panose="02010609060101010101" pitchFamily="49" charset="-122"/>
                <a:ea typeface="黑体" panose="02010609060101010101" pitchFamily="49" charset="-122"/>
              </a:rPr>
              <a:t>exocytosis)</a:t>
            </a:r>
          </a:p>
        </p:txBody>
      </p:sp>
      <p:sp>
        <p:nvSpPr>
          <p:cNvPr id="147459" name="Text Box 4"/>
          <p:cNvSpPr txBox="1">
            <a:spLocks noChangeArrowheads="1"/>
          </p:cNvSpPr>
          <p:nvPr>
            <p:custDataLst>
              <p:tags r:id="rId4"/>
            </p:custDataLst>
          </p:nvPr>
        </p:nvSpPr>
        <p:spPr bwMode="auto">
          <a:xfrm>
            <a:off x="539750" y="1358900"/>
            <a:ext cx="799306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lnSpc>
                <a:spcPct val="125000"/>
              </a:lnSpc>
              <a:spcBef>
                <a:spcPct val="0"/>
              </a:spcBef>
              <a:spcAft>
                <a:spcPct val="0"/>
              </a:spcAft>
              <a:buFont typeface="Arial" panose="020B0604020202020204" pitchFamily="34" charset="0"/>
              <a:buNone/>
            </a:pPr>
            <a:r>
              <a:rPr kumimoji="1" lang="en-US" altLang="zh-CN" sz="2400" b="1">
                <a:solidFill>
                  <a:srgbClr val="000000"/>
                </a:solidFill>
                <a:latin typeface="黑体" panose="02010609060101010101" pitchFamily="49" charset="-122"/>
                <a:ea typeface="黑体" panose="02010609060101010101" pitchFamily="49" charset="-122"/>
              </a:rPr>
              <a:t>[</a:t>
            </a:r>
            <a:r>
              <a:rPr kumimoji="1" lang="zh-CN" altLang="en-US" sz="2400" b="1">
                <a:solidFill>
                  <a:srgbClr val="000000"/>
                </a:solidFill>
                <a:latin typeface="黑体" panose="02010609060101010101" pitchFamily="49" charset="-122"/>
                <a:ea typeface="黑体" panose="02010609060101010101" pitchFamily="49" charset="-122"/>
              </a:rPr>
              <a:t>特点</a:t>
            </a:r>
            <a:r>
              <a:rPr kumimoji="1" lang="en-US" altLang="zh-CN" sz="2400" b="1">
                <a:solidFill>
                  <a:srgbClr val="000000"/>
                </a:solidFill>
                <a:latin typeface="黑体" panose="02010609060101010101" pitchFamily="49" charset="-122"/>
                <a:ea typeface="黑体" panose="02010609060101010101" pitchFamily="49" charset="-122"/>
              </a:rPr>
              <a:t>] </a:t>
            </a:r>
            <a:r>
              <a:rPr lang="zh-CN" altLang="en-US" sz="2400" b="1">
                <a:solidFill>
                  <a:srgbClr val="000000"/>
                </a:solidFill>
                <a:latin typeface="黑体" panose="02010609060101010101" pitchFamily="49" charset="-122"/>
                <a:ea typeface="黑体" panose="02010609060101010101" pitchFamily="49" charset="-122"/>
              </a:rPr>
              <a:t>膜融合；小泡运输；耗能。</a:t>
            </a:r>
            <a:br>
              <a:rPr lang="zh-CN" altLang="en-US" sz="2400" b="1">
                <a:solidFill>
                  <a:srgbClr val="000000"/>
                </a:solidFill>
                <a:latin typeface="黑体" panose="02010609060101010101" pitchFamily="49" charset="-122"/>
                <a:ea typeface="黑体" panose="02010609060101010101" pitchFamily="49" charset="-122"/>
              </a:rPr>
            </a:br>
            <a:r>
              <a:rPr lang="en-US" altLang="zh-CN" sz="2400" b="1">
                <a:solidFill>
                  <a:srgbClr val="000000"/>
                </a:solidFill>
                <a:latin typeface="黑体" panose="02010609060101010101" pitchFamily="49" charset="-122"/>
                <a:ea typeface="黑体" panose="02010609060101010101" pitchFamily="49" charset="-122"/>
              </a:rPr>
              <a:t>[</a:t>
            </a:r>
            <a:r>
              <a:rPr lang="zh-CN" altLang="en-US" sz="2400" b="1">
                <a:solidFill>
                  <a:srgbClr val="000000"/>
                </a:solidFill>
                <a:latin typeface="黑体" panose="02010609060101010101" pitchFamily="49" charset="-122"/>
                <a:ea typeface="黑体" panose="02010609060101010101" pitchFamily="49" charset="-122"/>
              </a:rPr>
              <a:t>举例</a:t>
            </a:r>
            <a:r>
              <a:rPr lang="en-US" altLang="zh-CN" sz="2400" b="1">
                <a:solidFill>
                  <a:srgbClr val="000000"/>
                </a:solidFill>
                <a:latin typeface="黑体" panose="02010609060101010101" pitchFamily="49" charset="-122"/>
                <a:ea typeface="黑体" panose="02010609060101010101" pitchFamily="49" charset="-122"/>
              </a:rPr>
              <a:t>] </a:t>
            </a:r>
            <a:r>
              <a:rPr lang="zh-CN" altLang="zh-CN" sz="2400" b="1">
                <a:solidFill>
                  <a:srgbClr val="000000"/>
                </a:solidFill>
                <a:latin typeface="黑体" panose="02010609060101010101" pitchFamily="49" charset="-122"/>
                <a:ea typeface="黑体" panose="02010609060101010101" pitchFamily="49" charset="-122"/>
              </a:rPr>
              <a:t>蛋白质如胰岛素；小分子如组胺。</a:t>
            </a:r>
            <a:endParaRPr lang="zh-CN" altLang="en-US" sz="2400" b="1">
              <a:solidFill>
                <a:srgbClr val="000000"/>
              </a:solidFill>
              <a:latin typeface="黑体" panose="02010609060101010101" pitchFamily="49" charset="-122"/>
              <a:ea typeface="黑体" panose="02010609060101010101" pitchFamily="49" charset="-122"/>
            </a:endParaRPr>
          </a:p>
        </p:txBody>
      </p:sp>
      <p:graphicFrame>
        <p:nvGraphicFramePr>
          <p:cNvPr id="147460" name="Object 6"/>
          <p:cNvGraphicFramePr>
            <a:graphicFrameLocks noChangeAspect="1"/>
          </p:cNvGraphicFramePr>
          <p:nvPr>
            <p:custDataLst>
              <p:tags r:id="rId5"/>
            </p:custDataLst>
          </p:nvPr>
        </p:nvGraphicFramePr>
        <p:xfrm>
          <a:off x="1646238" y="2708275"/>
          <a:ext cx="5935662" cy="2414588"/>
        </p:xfrm>
        <a:graphic>
          <a:graphicData uri="http://schemas.openxmlformats.org/presentationml/2006/ole">
            <mc:AlternateContent xmlns:mc="http://schemas.openxmlformats.org/markup-compatibility/2006">
              <mc:Choice xmlns:v="urn:schemas-microsoft-com:vml" Requires="v">
                <p:oleObj spid="_x0000_s18459" name="Image" r:id="rId7" imgW="7620000" imgH="3695700" progId="">
                  <p:embed/>
                </p:oleObj>
              </mc:Choice>
              <mc:Fallback>
                <p:oleObj name="Image" r:id="rId7" imgW="7620000" imgH="3695700" progId="">
                  <p:embed/>
                  <p:pic>
                    <p:nvPicPr>
                      <p:cNvPr id="0" name="图片 6144"/>
                      <p:cNvPicPr>
                        <a:picLocks noChangeAspect="1"/>
                      </p:cNvPicPr>
                      <p:nvPr/>
                    </p:nvPicPr>
                    <p:blipFill>
                      <a:blip r:embed="rId8"/>
                      <a:stretch>
                        <a:fillRect/>
                      </a:stretch>
                    </p:blipFill>
                    <p:spPr>
                      <a:xfrm>
                        <a:off x="1646238" y="2708275"/>
                        <a:ext cx="5935662" cy="2414588"/>
                      </a:xfrm>
                      <a:prstGeom prst="rect">
                        <a:avLst/>
                      </a:prstGeom>
                      <a:noFill/>
                      <a:ln w="9525">
                        <a:noFill/>
                      </a:ln>
                    </p:spPr>
                  </p:pic>
                </p:oleObj>
              </mc:Fallback>
            </mc:AlternateContent>
          </a:graphicData>
        </a:graphic>
      </p:graphicFrame>
    </p:spTree>
    <p:custDataLst>
      <p:tags r:id="rId2"/>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8482" name="Object 5"/>
          <p:cNvGraphicFramePr>
            <a:graphicFrameLocks noChangeAspect="1"/>
          </p:cNvGraphicFramePr>
          <p:nvPr>
            <p:custDataLst>
              <p:tags r:id="rId3"/>
            </p:custDataLst>
          </p:nvPr>
        </p:nvGraphicFramePr>
        <p:xfrm>
          <a:off x="1692275" y="1449388"/>
          <a:ext cx="6146800" cy="4322762"/>
        </p:xfrm>
        <a:graphic>
          <a:graphicData uri="http://schemas.openxmlformats.org/presentationml/2006/ole">
            <mc:AlternateContent xmlns:mc="http://schemas.openxmlformats.org/markup-compatibility/2006">
              <mc:Choice xmlns:v="urn:schemas-microsoft-com:vml" Requires="v">
                <p:oleObj spid="_x0000_s7197" name="Image" r:id="rId8" imgW="11112500" imgH="8788400" progId="">
                  <p:embed/>
                </p:oleObj>
              </mc:Choice>
              <mc:Fallback>
                <p:oleObj name="Image" r:id="rId8" imgW="11112500" imgH="8788400" progId="">
                  <p:embed/>
                  <p:pic>
                    <p:nvPicPr>
                      <p:cNvPr id="0" name="图片 7168"/>
                      <p:cNvPicPr>
                        <a:picLocks noChangeAspect="1"/>
                      </p:cNvPicPr>
                      <p:nvPr/>
                    </p:nvPicPr>
                    <p:blipFill>
                      <a:blip r:embed="rId9"/>
                      <a:stretch>
                        <a:fillRect/>
                      </a:stretch>
                    </p:blipFill>
                    <p:spPr>
                      <a:xfrm>
                        <a:off x="1692275" y="1449388"/>
                        <a:ext cx="6146800" cy="4322762"/>
                      </a:xfrm>
                      <a:prstGeom prst="rect">
                        <a:avLst/>
                      </a:prstGeom>
                      <a:noFill/>
                      <a:ln w="9525" cap="flat" cmpd="sng">
                        <a:solidFill>
                          <a:srgbClr val="C00000"/>
                        </a:solidFill>
                        <a:prstDash val="solid"/>
                        <a:miter/>
                        <a:headEnd type="none" w="med" len="med"/>
                        <a:tailEnd type="none" w="med" len="med"/>
                      </a:ln>
                    </p:spPr>
                  </p:pic>
                </p:oleObj>
              </mc:Fallback>
            </mc:AlternateContent>
          </a:graphicData>
        </a:graphic>
      </p:graphicFrame>
      <p:sp>
        <p:nvSpPr>
          <p:cNvPr id="148483" name="矩形 8"/>
          <p:cNvSpPr>
            <a:spLocks noChangeArrowheads="1"/>
          </p:cNvSpPr>
          <p:nvPr>
            <p:custDataLst>
              <p:tags r:id="rId4"/>
            </p:custDataLst>
          </p:nvPr>
        </p:nvSpPr>
        <p:spPr bwMode="auto">
          <a:xfrm>
            <a:off x="657225" y="503238"/>
            <a:ext cx="72453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lnSpc>
                <a:spcPct val="115000"/>
              </a:lnSpc>
              <a:spcBef>
                <a:spcPct val="50000"/>
              </a:spcBef>
              <a:spcAft>
                <a:spcPct val="0"/>
              </a:spcAft>
              <a:buFont typeface="Arial" panose="020B0604020202020204" pitchFamily="34" charset="0"/>
              <a:buNone/>
            </a:pPr>
            <a:r>
              <a:rPr lang="zh-CN" altLang="en-US" b="1">
                <a:solidFill>
                  <a:srgbClr val="000000"/>
                </a:solidFill>
                <a:latin typeface="黑体" panose="02010609060101010101" pitchFamily="49" charset="-122"/>
                <a:ea typeface="黑体" panose="02010609060101010101" pitchFamily="49" charset="-122"/>
              </a:rPr>
              <a:t>胞吐过程中，细胞通过</a:t>
            </a:r>
            <a:r>
              <a:rPr lang="zh-CN" altLang="en-US" b="1" u="sng">
                <a:solidFill>
                  <a:srgbClr val="C00000"/>
                </a:solidFill>
                <a:latin typeface="黑体" panose="02010609060101010101" pitchFamily="49" charset="-122"/>
                <a:ea typeface="黑体" panose="02010609060101010101" pitchFamily="49" charset="-122"/>
              </a:rPr>
              <a:t>固有分泌</a:t>
            </a:r>
            <a:r>
              <a:rPr lang="zh-CN" altLang="en-US" b="1">
                <a:solidFill>
                  <a:srgbClr val="000000"/>
                </a:solidFill>
                <a:latin typeface="黑体" panose="02010609060101010101" pitchFamily="49" charset="-122"/>
                <a:ea typeface="黑体" panose="02010609060101010101" pitchFamily="49" charset="-122"/>
              </a:rPr>
              <a:t>途径</a:t>
            </a:r>
            <a:r>
              <a:rPr lang="zh-CN" altLang="en-US" b="1" u="sng">
                <a:solidFill>
                  <a:srgbClr val="000000"/>
                </a:solidFill>
                <a:latin typeface="黑体" panose="02010609060101010101" pitchFamily="49" charset="-122"/>
                <a:ea typeface="黑体" panose="02010609060101010101" pitchFamily="49" charset="-122"/>
              </a:rPr>
              <a:t>和</a:t>
            </a:r>
            <a:r>
              <a:rPr lang="zh-CN" altLang="en-US" b="1" u="sng">
                <a:solidFill>
                  <a:srgbClr val="C00000"/>
                </a:solidFill>
                <a:latin typeface="黑体" panose="02010609060101010101" pitchFamily="49" charset="-122"/>
                <a:ea typeface="黑体" panose="02010609060101010101" pitchFamily="49" charset="-122"/>
              </a:rPr>
              <a:t>受调分泌</a:t>
            </a:r>
            <a:r>
              <a:rPr lang="zh-CN" altLang="en-US" b="1">
                <a:solidFill>
                  <a:srgbClr val="000000"/>
                </a:solidFill>
                <a:latin typeface="黑体" panose="02010609060101010101" pitchFamily="49" charset="-122"/>
                <a:ea typeface="黑体" panose="02010609060101010101" pitchFamily="49" charset="-122"/>
              </a:rPr>
              <a:t>途径两种途径完成膜成分的转移和重组。</a:t>
            </a:r>
          </a:p>
        </p:txBody>
      </p:sp>
      <p:sp>
        <p:nvSpPr>
          <p:cNvPr id="11" name="TextBox 10"/>
          <p:cNvSpPr txBox="1"/>
          <p:nvPr>
            <p:custDataLst>
              <p:tags r:id="rId5"/>
            </p:custDataLst>
          </p:nvPr>
        </p:nvSpPr>
        <p:spPr>
          <a:xfrm>
            <a:off x="6507163" y="1898650"/>
            <a:ext cx="1260475" cy="923925"/>
          </a:xfrm>
          <a:prstGeom prst="rect">
            <a:avLst/>
          </a:prstGeom>
          <a:solidFill>
            <a:schemeClr val="bg1">
              <a:lumMod val="75000"/>
            </a:schemeClr>
          </a:solidFill>
        </p:spPr>
        <p:txBody>
          <a:bodyPr>
            <a:spAutoFit/>
          </a:bodyPr>
          <a:lstStyle/>
          <a:p>
            <a:pPr fontAlgn="base">
              <a:spcBef>
                <a:spcPct val="0"/>
              </a:spcBef>
              <a:spcAft>
                <a:spcPct val="0"/>
              </a:spcAft>
              <a:buFont typeface="Arial" panose="020B0604020202020204" pitchFamily="34" charset="0"/>
              <a:buNone/>
              <a:defRPr/>
            </a:pPr>
            <a:endParaRPr lang="en-US" altLang="zh-CN" b="1" dirty="0">
              <a:solidFill>
                <a:srgbClr val="C00000"/>
              </a:solidFill>
              <a:latin typeface="Arial" panose="020B0604020202020204" pitchFamily="34" charset="0"/>
            </a:endParaRPr>
          </a:p>
          <a:p>
            <a:pPr fontAlgn="base">
              <a:spcBef>
                <a:spcPct val="0"/>
              </a:spcBef>
              <a:spcAft>
                <a:spcPct val="0"/>
              </a:spcAft>
              <a:buFont typeface="Arial" panose="020B0604020202020204" pitchFamily="34" charset="0"/>
              <a:buNone/>
              <a:defRPr/>
            </a:pPr>
            <a:r>
              <a:rPr lang="zh-CN" altLang="en-US" b="1" dirty="0">
                <a:solidFill>
                  <a:srgbClr val="C00000"/>
                </a:solidFill>
                <a:latin typeface="Arial" panose="020B0604020202020204" pitchFamily="34" charset="0"/>
              </a:rPr>
              <a:t>固有分泌</a:t>
            </a:r>
            <a:endParaRPr lang="en-US" altLang="zh-CN" b="1" dirty="0">
              <a:solidFill>
                <a:srgbClr val="C00000"/>
              </a:solidFill>
              <a:latin typeface="Arial" panose="020B0604020202020204" pitchFamily="34" charset="0"/>
            </a:endParaRPr>
          </a:p>
          <a:p>
            <a:pPr fontAlgn="base">
              <a:spcBef>
                <a:spcPct val="0"/>
              </a:spcBef>
              <a:spcAft>
                <a:spcPct val="0"/>
              </a:spcAft>
              <a:buFont typeface="Arial" panose="020B0604020202020204" pitchFamily="34" charset="0"/>
              <a:buNone/>
              <a:defRPr/>
            </a:pPr>
            <a:endParaRPr lang="zh-CN" altLang="en-US" b="1" dirty="0">
              <a:solidFill>
                <a:srgbClr val="C00000"/>
              </a:solidFill>
              <a:latin typeface="Arial" panose="020B0604020202020204" pitchFamily="34" charset="0"/>
            </a:endParaRPr>
          </a:p>
        </p:txBody>
      </p:sp>
      <p:sp>
        <p:nvSpPr>
          <p:cNvPr id="12" name="TextBox 11"/>
          <p:cNvSpPr txBox="1"/>
          <p:nvPr>
            <p:custDataLst>
              <p:tags r:id="rId6"/>
            </p:custDataLst>
          </p:nvPr>
        </p:nvSpPr>
        <p:spPr>
          <a:xfrm>
            <a:off x="6507163" y="4284663"/>
            <a:ext cx="1260475" cy="922337"/>
          </a:xfrm>
          <a:prstGeom prst="rect">
            <a:avLst/>
          </a:prstGeom>
          <a:solidFill>
            <a:schemeClr val="bg1">
              <a:lumMod val="75000"/>
            </a:schemeClr>
          </a:solidFill>
        </p:spPr>
        <p:txBody>
          <a:bodyPr>
            <a:spAutoFit/>
          </a:bodyPr>
          <a:lstStyle/>
          <a:p>
            <a:pPr fontAlgn="base">
              <a:spcBef>
                <a:spcPct val="0"/>
              </a:spcBef>
              <a:spcAft>
                <a:spcPct val="0"/>
              </a:spcAft>
              <a:buFont typeface="Arial" panose="020B0604020202020204" pitchFamily="34" charset="0"/>
              <a:buNone/>
              <a:defRPr/>
            </a:pPr>
            <a:endParaRPr lang="en-US" altLang="zh-CN" b="1" dirty="0">
              <a:solidFill>
                <a:srgbClr val="C00000"/>
              </a:solidFill>
              <a:latin typeface="Arial" panose="020B0604020202020204" pitchFamily="34" charset="0"/>
            </a:endParaRPr>
          </a:p>
          <a:p>
            <a:pPr fontAlgn="base">
              <a:spcBef>
                <a:spcPct val="0"/>
              </a:spcBef>
              <a:spcAft>
                <a:spcPct val="0"/>
              </a:spcAft>
              <a:buFont typeface="Arial" panose="020B0604020202020204" pitchFamily="34" charset="0"/>
              <a:buNone/>
              <a:defRPr/>
            </a:pPr>
            <a:r>
              <a:rPr lang="zh-CN" altLang="en-US" b="1" dirty="0">
                <a:solidFill>
                  <a:srgbClr val="C00000"/>
                </a:solidFill>
                <a:latin typeface="Arial" panose="020B0604020202020204" pitchFamily="34" charset="0"/>
              </a:rPr>
              <a:t>受调分泌</a:t>
            </a:r>
            <a:endParaRPr lang="en-US" altLang="zh-CN" b="1" dirty="0">
              <a:solidFill>
                <a:srgbClr val="C00000"/>
              </a:solidFill>
              <a:latin typeface="Arial" panose="020B0604020202020204" pitchFamily="34" charset="0"/>
            </a:endParaRPr>
          </a:p>
          <a:p>
            <a:pPr fontAlgn="base">
              <a:spcBef>
                <a:spcPct val="0"/>
              </a:spcBef>
              <a:spcAft>
                <a:spcPct val="0"/>
              </a:spcAft>
              <a:buFont typeface="Arial" panose="020B0604020202020204" pitchFamily="34" charset="0"/>
              <a:buNone/>
              <a:defRPr/>
            </a:pPr>
            <a:endParaRPr lang="zh-CN" altLang="en-US" b="1" dirty="0">
              <a:solidFill>
                <a:srgbClr val="C00000"/>
              </a:solidFill>
              <a:latin typeface="Arial" panose="020B0604020202020204" pitchFamily="34" charset="0"/>
            </a:endParaRPr>
          </a:p>
        </p:txBody>
      </p:sp>
    </p:spTree>
    <p:custDataLst>
      <p:tags r:id="rId2"/>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1048385" y="1202690"/>
            <a:ext cx="7195820" cy="3138170"/>
          </a:xfrm>
          <a:prstGeom prst="rect">
            <a:avLst/>
          </a:prstGeom>
          <a:noFill/>
        </p:spPr>
        <p:txBody>
          <a:bodyPr wrap="square" rtlCol="0">
            <a:spAutoFit/>
          </a:bodyPr>
          <a:lstStyle/>
          <a:p>
            <a:r>
              <a:rPr lang="zh-CN" altLang="en-US"/>
              <a:t>细胞膜异常与疾病</a:t>
            </a:r>
          </a:p>
          <a:p>
            <a:endParaRPr lang="zh-CN" altLang="en-US"/>
          </a:p>
          <a:p>
            <a:pPr marL="285750" indent="-285750">
              <a:buFont typeface="Wingdings" panose="05000000000000000000" charset="0"/>
              <a:buChar char="n"/>
            </a:pPr>
            <a:r>
              <a:rPr lang="zh-CN" altLang="en-US"/>
              <a:t>载体蛋白异常与疾病</a:t>
            </a:r>
          </a:p>
          <a:p>
            <a:pPr marL="285750" indent="-285750">
              <a:buFont typeface="Wingdings" panose="05000000000000000000" charset="0"/>
              <a:buChar char="n"/>
            </a:pPr>
            <a:endParaRPr lang="en-US" altLang="zh-CN"/>
          </a:p>
          <a:p>
            <a:pPr indent="0">
              <a:buFont typeface="Wingdings" panose="05000000000000000000" charset="0"/>
              <a:buNone/>
            </a:pPr>
            <a:r>
              <a:rPr lang="zh-CN" altLang="en-US"/>
              <a:t>（</a:t>
            </a:r>
            <a:r>
              <a:rPr lang="en-US" altLang="zh-CN"/>
              <a:t>1</a:t>
            </a:r>
            <a:r>
              <a:rPr lang="zh-CN" altLang="en-US"/>
              <a:t>）胱氨酸尿症：</a:t>
            </a:r>
            <a:r>
              <a:rPr lang="en-US" altLang="zh-CN"/>
              <a:t>rBAT(</a:t>
            </a:r>
            <a:r>
              <a:rPr lang="en-US" altLang="zh-CN" i="1"/>
              <a:t>SLC3A1</a:t>
            </a:r>
            <a:r>
              <a:rPr lang="en-US" altLang="zh-CN"/>
              <a:t>),  BAT1(</a:t>
            </a:r>
            <a:r>
              <a:rPr lang="en-US" altLang="zh-CN" i="1"/>
              <a:t>SLC7A9</a:t>
            </a:r>
            <a:r>
              <a:rPr lang="en-US" altLang="zh-CN"/>
              <a:t>)</a:t>
            </a:r>
          </a:p>
          <a:p>
            <a:pPr indent="0">
              <a:buFont typeface="Wingdings" panose="05000000000000000000" charset="0"/>
              <a:buNone/>
            </a:pPr>
            <a:r>
              <a:rPr lang="zh-CN" altLang="en-US"/>
              <a:t>（</a:t>
            </a:r>
            <a:r>
              <a:rPr lang="en-US" altLang="zh-CN"/>
              <a:t>2</a:t>
            </a:r>
            <a:r>
              <a:rPr lang="zh-CN" altLang="en-US"/>
              <a:t>）肾性糖尿：肾小管上皮细胞膜上葡萄糖转运蛋白功能缺陷</a:t>
            </a:r>
          </a:p>
          <a:p>
            <a:pPr indent="0">
              <a:buFont typeface="Wingdings" panose="05000000000000000000" charset="0"/>
              <a:buNone/>
            </a:pPr>
            <a:endParaRPr lang="zh-CN" altLang="en-US"/>
          </a:p>
          <a:p>
            <a:pPr marL="285750" indent="-285750">
              <a:buFont typeface="Wingdings" panose="05000000000000000000" charset="0"/>
              <a:buChar char="n"/>
            </a:pPr>
            <a:r>
              <a:rPr lang="en-US" altLang="zh-CN"/>
              <a:t>ABC</a:t>
            </a:r>
            <a:r>
              <a:rPr lang="zh-CN" altLang="en-US"/>
              <a:t>转运体异常：</a:t>
            </a:r>
            <a:r>
              <a:rPr lang="en-US" altLang="zh-CN"/>
              <a:t>CFTR</a:t>
            </a: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endParaRPr lang="zh-CN" altLang="en-US"/>
          </a:p>
          <a:p>
            <a:pPr marL="285750" indent="-285750">
              <a:buFont typeface="Wingdings" panose="05000000000000000000" charset="0"/>
              <a:buChar char="n"/>
            </a:pPr>
            <a:r>
              <a:rPr lang="zh-CN" altLang="en-US"/>
              <a:t>膜受体异常：</a:t>
            </a:r>
            <a:r>
              <a:rPr lang="en-US" altLang="zh-CN"/>
              <a:t>FH</a:t>
            </a:r>
          </a:p>
        </p:txBody>
      </p:sp>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2"/>
            </p:custDataLst>
          </p:nvPr>
        </p:nvPicPr>
        <p:blipFill>
          <a:blip r:embed="rId6"/>
          <a:stretch>
            <a:fillRect/>
          </a:stretch>
        </p:blipFill>
        <p:spPr>
          <a:xfrm>
            <a:off x="3881755" y="767080"/>
            <a:ext cx="6122670" cy="5597525"/>
          </a:xfrm>
          <a:prstGeom prst="rect">
            <a:avLst/>
          </a:prstGeom>
        </p:spPr>
      </p:pic>
      <p:sp>
        <p:nvSpPr>
          <p:cNvPr id="3" name="文本框 2"/>
          <p:cNvSpPr txBox="1"/>
          <p:nvPr>
            <p:custDataLst>
              <p:tags r:id="rId3"/>
            </p:custDataLst>
          </p:nvPr>
        </p:nvSpPr>
        <p:spPr>
          <a:xfrm>
            <a:off x="592455" y="137160"/>
            <a:ext cx="6924675" cy="460375"/>
          </a:xfrm>
          <a:prstGeom prst="rect">
            <a:avLst/>
          </a:prstGeom>
          <a:noFill/>
        </p:spPr>
        <p:txBody>
          <a:bodyPr wrap="square" rtlCol="0">
            <a:spAutoFit/>
          </a:bodyPr>
          <a:lstStyle/>
          <a:p>
            <a:r>
              <a:rPr lang="zh-CN" altLang="en-US" sz="2400">
                <a:solidFill>
                  <a:srgbClr val="0000FF"/>
                </a:solidFill>
                <a:latin typeface="黑体" panose="02010609060101010101" pitchFamily="49" charset="-122"/>
                <a:ea typeface="黑体" panose="02010609060101010101" pitchFamily="49" charset="-122"/>
                <a:cs typeface="黑体" panose="02010609060101010101" pitchFamily="49" charset="-122"/>
              </a:rPr>
              <a:t>囊性纤维化</a:t>
            </a:r>
            <a:r>
              <a:rPr lang="en-US" altLang="zh-CN" sz="2400">
                <a:solidFill>
                  <a:srgbClr val="0000FF"/>
                </a:solidFill>
                <a:latin typeface="黑体" panose="02010609060101010101" pitchFamily="49" charset="-122"/>
                <a:ea typeface="黑体" panose="02010609060101010101" pitchFamily="49" charset="-122"/>
                <a:cs typeface="黑体" panose="02010609060101010101" pitchFamily="49" charset="-122"/>
              </a:rPr>
              <a:t>:</a:t>
            </a:r>
            <a:r>
              <a:rPr lang="en-US" altLang="zh-CN" sz="2400" i="1">
                <a:solidFill>
                  <a:srgbClr val="0000FF"/>
                </a:solidFill>
                <a:latin typeface="黑体" panose="02010609060101010101" pitchFamily="49" charset="-122"/>
                <a:ea typeface="黑体" panose="02010609060101010101" pitchFamily="49" charset="-122"/>
                <a:cs typeface="黑体" panose="02010609060101010101" pitchFamily="49" charset="-122"/>
              </a:rPr>
              <a:t>CFTR</a:t>
            </a:r>
            <a:r>
              <a:rPr lang="zh-CN" altLang="en-US" sz="2400">
                <a:solidFill>
                  <a:srgbClr val="0000FF"/>
                </a:solidFill>
                <a:latin typeface="黑体" panose="02010609060101010101" pitchFamily="49" charset="-122"/>
                <a:ea typeface="黑体" panose="02010609060101010101" pitchFamily="49" charset="-122"/>
                <a:cs typeface="黑体" panose="02010609060101010101" pitchFamily="49" charset="-122"/>
              </a:rPr>
              <a:t>基因突变所致</a:t>
            </a:r>
          </a:p>
        </p:txBody>
      </p:sp>
      <p:sp>
        <p:nvSpPr>
          <p:cNvPr id="4" name="文本框 3"/>
          <p:cNvSpPr txBox="1"/>
          <p:nvPr>
            <p:custDataLst>
              <p:tags r:id="rId4"/>
            </p:custDataLst>
          </p:nvPr>
        </p:nvSpPr>
        <p:spPr>
          <a:xfrm>
            <a:off x="59690" y="988060"/>
            <a:ext cx="4194810" cy="3969385"/>
          </a:xfrm>
          <a:prstGeom prst="rect">
            <a:avLst/>
          </a:prstGeom>
          <a:noFill/>
        </p:spPr>
        <p:txBody>
          <a:bodyPr wrap="square" rtlCol="0">
            <a:spAutoFit/>
          </a:bodyPr>
          <a:lstStyle/>
          <a:p>
            <a:pPr marL="285750" indent="-285750">
              <a:buFont typeface="Wingdings" panose="05000000000000000000" charset="0"/>
              <a:buChar char="l"/>
            </a:pPr>
            <a:r>
              <a:rPr lang="zh-CN" altLang="en-US"/>
              <a:t>在正常个体的气道上皮中，随着离子的向外运动，水从上皮细胞中流出，从而使表面粘膜层水合。含水的黏液层，连同悬浮的细菌，很容易被移出呼吸道</a:t>
            </a:r>
          </a:p>
          <a:p>
            <a:pPr marL="285750" indent="-285750">
              <a:buFont typeface="Wingdings" panose="05000000000000000000" charset="0"/>
              <a:buChar char="l"/>
            </a:pP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r>
              <a:rPr lang="zh-CN" altLang="en-US"/>
              <a:t>在囊性纤维化患者的气道上皮中，</a:t>
            </a:r>
            <a:r>
              <a:rPr lang="en-US" altLang="zh-CN" i="1">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CFTR</a:t>
            </a:r>
            <a:r>
              <a:rPr lang="zh-CN" altLang="en-US">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基因突变导致</a:t>
            </a:r>
            <a:r>
              <a:rPr lang="zh-CN" altLang="en-US">
                <a:solidFill>
                  <a:srgbClr val="0000FF"/>
                </a:solidFill>
              </a:rPr>
              <a:t>离子的异常运动，引起水向相反的方向流动，从而使粘液层脱水</a:t>
            </a:r>
            <a:r>
              <a:rPr lang="zh-CN" altLang="en-US"/>
              <a:t>。因此，悬浮的细菌无法移出气道，这使得它们作为生物膜增殖，并导致慢性感染。</a:t>
            </a:r>
          </a:p>
          <a:p>
            <a:pPr marL="285750" indent="-285750">
              <a:buFont typeface="Wingdings" panose="05000000000000000000" charset="0"/>
              <a:buChar char="l"/>
            </a:pPr>
            <a:endParaRPr lang="zh-CN" altLang="en-US"/>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descr="figure10-2"/>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961390" y="814070"/>
            <a:ext cx="9799955" cy="542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5"/>
          <p:cNvSpPr>
            <a:spLocks noChangeArrowheads="1"/>
          </p:cNvSpPr>
          <p:nvPr>
            <p:custDataLst>
              <p:tags r:id="rId3"/>
            </p:custDataLst>
          </p:nvPr>
        </p:nvSpPr>
        <p:spPr bwMode="auto">
          <a:xfrm>
            <a:off x="727075" y="5815965"/>
            <a:ext cx="980313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lnSpc>
                <a:spcPct val="150000"/>
              </a:lnSpc>
              <a:spcBef>
                <a:spcPct val="0"/>
              </a:spcBef>
              <a:spcAft>
                <a:spcPct val="0"/>
              </a:spcAft>
              <a:buFont typeface="Arial" panose="020B0604020202020204" pitchFamily="34" charset="0"/>
              <a:buNone/>
            </a:pPr>
            <a:r>
              <a:rPr lang="zh-CN" altLang="en-US" sz="2000">
                <a:solidFill>
                  <a:srgbClr val="3333FF"/>
                </a:solidFill>
                <a:latin typeface="黑体" panose="02010609060101010101" pitchFamily="49" charset="-122"/>
                <a:ea typeface="黑体" panose="02010609060101010101" pitchFamily="49" charset="-122"/>
              </a:rPr>
              <a:t>磷脂胆碱分子的结构</a:t>
            </a:r>
          </a:p>
          <a:p>
            <a:pPr algn="ctr" fontAlgn="base">
              <a:lnSpc>
                <a:spcPct val="150000"/>
              </a:lnSpc>
              <a:spcBef>
                <a:spcPct val="0"/>
              </a:spcBef>
              <a:spcAft>
                <a:spcPct val="0"/>
              </a:spcAft>
              <a:buFont typeface="Arial" panose="020B0604020202020204" pitchFamily="34" charset="0"/>
              <a:buNone/>
            </a:pPr>
            <a:r>
              <a:rPr lang="zh-CN" altLang="en-US" sz="2000">
                <a:solidFill>
                  <a:srgbClr val="3333FF"/>
                </a:solidFill>
                <a:latin typeface="黑体" panose="02010609060101010101" pitchFamily="49" charset="-122"/>
                <a:ea typeface="黑体" panose="02010609060101010101" pitchFamily="49" charset="-122"/>
              </a:rPr>
              <a:t>  </a:t>
            </a:r>
            <a:r>
              <a:rPr lang="en-US" altLang="zh-CN" sz="2000">
                <a:solidFill>
                  <a:srgbClr val="3333FF"/>
                </a:solidFill>
                <a:latin typeface="黑体" panose="02010609060101010101" pitchFamily="49" charset="-122"/>
                <a:ea typeface="黑体" panose="02010609060101010101" pitchFamily="49" charset="-122"/>
              </a:rPr>
              <a:t>(A)</a:t>
            </a:r>
            <a:r>
              <a:rPr lang="zh-CN" altLang="en-US" sz="2000">
                <a:solidFill>
                  <a:srgbClr val="3333FF"/>
                </a:solidFill>
                <a:latin typeface="黑体" panose="02010609060101010101" pitchFamily="49" charset="-122"/>
                <a:ea typeface="黑体" panose="02010609060101010101" pitchFamily="49" charset="-122"/>
              </a:rPr>
              <a:t>分子结构示意图；</a:t>
            </a:r>
            <a:r>
              <a:rPr lang="en-US" altLang="zh-CN" sz="2000">
                <a:solidFill>
                  <a:srgbClr val="3333FF"/>
                </a:solidFill>
                <a:latin typeface="黑体" panose="02010609060101010101" pitchFamily="49" charset="-122"/>
                <a:ea typeface="黑体" panose="02010609060101010101" pitchFamily="49" charset="-122"/>
              </a:rPr>
              <a:t> (B) </a:t>
            </a:r>
            <a:r>
              <a:rPr lang="zh-CN" altLang="en-US" sz="2000">
                <a:solidFill>
                  <a:srgbClr val="3333FF"/>
                </a:solidFill>
                <a:latin typeface="黑体" panose="02010609060101010101" pitchFamily="49" charset="-122"/>
                <a:ea typeface="黑体" panose="02010609060101010101" pitchFamily="49" charset="-122"/>
              </a:rPr>
              <a:t>结构式；</a:t>
            </a:r>
            <a:r>
              <a:rPr lang="en-US" altLang="zh-CN" sz="2000">
                <a:solidFill>
                  <a:srgbClr val="3333FF"/>
                </a:solidFill>
                <a:latin typeface="黑体" panose="02010609060101010101" pitchFamily="49" charset="-122"/>
                <a:ea typeface="黑体" panose="02010609060101010101" pitchFamily="49" charset="-122"/>
              </a:rPr>
              <a:t> (C) </a:t>
            </a:r>
            <a:r>
              <a:rPr lang="zh-CN" altLang="en-US" sz="2000">
                <a:solidFill>
                  <a:srgbClr val="3333FF"/>
                </a:solidFill>
                <a:latin typeface="黑体" panose="02010609060101010101" pitchFamily="49" charset="-122"/>
                <a:ea typeface="黑体" panose="02010609060101010101" pitchFamily="49" charset="-122"/>
              </a:rPr>
              <a:t>空间结构模型；</a:t>
            </a:r>
            <a:r>
              <a:rPr lang="en-US" altLang="zh-CN" sz="2000">
                <a:solidFill>
                  <a:srgbClr val="3333FF"/>
                </a:solidFill>
                <a:latin typeface="黑体" panose="02010609060101010101" pitchFamily="49" charset="-122"/>
                <a:ea typeface="黑体" panose="02010609060101010101" pitchFamily="49" charset="-122"/>
              </a:rPr>
              <a:t> (D)</a:t>
            </a:r>
            <a:r>
              <a:rPr lang="zh-CN" altLang="en-US" sz="2000">
                <a:solidFill>
                  <a:srgbClr val="3333FF"/>
                </a:solidFill>
                <a:latin typeface="黑体" panose="02010609060101010101" pitchFamily="49" charset="-122"/>
                <a:ea typeface="黑体" panose="02010609060101010101" pitchFamily="49" charset="-122"/>
              </a:rPr>
              <a:t>空间结构符号</a:t>
            </a:r>
            <a:r>
              <a:rPr lang="en-US" altLang="zh-CN" sz="2000" u="sng">
                <a:solidFill>
                  <a:srgbClr val="3333FF"/>
                </a:solidFill>
                <a:latin typeface="黑体" panose="02010609060101010101" pitchFamily="49" charset="-122"/>
                <a:ea typeface="黑体" panose="02010609060101010101" pitchFamily="49" charset="-122"/>
              </a:rPr>
              <a:t> </a:t>
            </a:r>
          </a:p>
        </p:txBody>
      </p:sp>
      <p:sp>
        <p:nvSpPr>
          <p:cNvPr id="2" name="文本框 1"/>
          <p:cNvSpPr txBox="1"/>
          <p:nvPr/>
        </p:nvSpPr>
        <p:spPr>
          <a:xfrm>
            <a:off x="148590" y="0"/>
            <a:ext cx="6096000" cy="714375"/>
          </a:xfrm>
          <a:prstGeom prst="rect">
            <a:avLst/>
          </a:prstGeom>
          <a:noFill/>
        </p:spPr>
        <p:txBody>
          <a:bodyPr wrap="square" rtlCol="0" anchor="t">
            <a:spAutoFit/>
          </a:bodyPr>
          <a:lstStyle/>
          <a:p>
            <a:pPr eaLnBrk="1" fontAlgn="t">
              <a:lnSpc>
                <a:spcPct val="150000"/>
              </a:lnSpc>
              <a:spcBef>
                <a:spcPct val="0"/>
              </a:spcBef>
              <a:spcAft>
                <a:spcPct val="0"/>
              </a:spcAft>
              <a:defRPr/>
            </a:pPr>
            <a:r>
              <a:rPr lang="en-US" altLang="zh-CN" sz="2700" b="1" dirty="0" smtClean="0">
                <a:solidFill>
                  <a:srgbClr val="3333FF"/>
                </a:solidFill>
                <a:latin typeface="黑体" panose="02010609060101010101" pitchFamily="49" charset="-122"/>
                <a:ea typeface="黑体" panose="02010609060101010101" pitchFamily="49" charset="-122"/>
                <a:sym typeface="+mn-ea"/>
              </a:rPr>
              <a:t>1.</a:t>
            </a:r>
            <a:r>
              <a:rPr lang="zh-CN" altLang="en-US" sz="2700" b="1" dirty="0" smtClean="0">
                <a:solidFill>
                  <a:srgbClr val="3333FF"/>
                </a:solidFill>
                <a:latin typeface="黑体" panose="02010609060101010101" pitchFamily="49" charset="-122"/>
                <a:ea typeface="黑体" panose="02010609060101010101" pitchFamily="49" charset="-122"/>
                <a:sym typeface="+mn-ea"/>
              </a:rPr>
              <a:t>磷酸甘油酯</a:t>
            </a:r>
          </a:p>
        </p:txBody>
      </p:sp>
    </p:spTree>
    <p:custDataLst>
      <p:tags r:id="rId1"/>
    </p:custData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custDataLst>
              <p:tags r:id="rId2"/>
            </p:custDataLst>
          </p:nvPr>
        </p:nvSpPr>
        <p:spPr>
          <a:xfrm>
            <a:off x="2590800" y="381000"/>
            <a:ext cx="2659063" cy="762000"/>
          </a:xfrm>
          <a:prstGeom prst="rect">
            <a:avLst/>
          </a:prstGeom>
        </p:spPr>
        <p:txBody>
          <a:bodyPr vert="horz"/>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pPr eaLnBrk="1" hangingPunct="1"/>
            <a:r>
              <a:rPr lang="zh-CN" altLang="en-US" b="1" smtClean="0">
                <a:solidFill>
                  <a:srgbClr val="800000"/>
                </a:solidFill>
              </a:rPr>
              <a:t>思考题</a:t>
            </a:r>
          </a:p>
        </p:txBody>
      </p:sp>
      <p:sp>
        <p:nvSpPr>
          <p:cNvPr id="95235" name="Rectangle 3"/>
          <p:cNvSpPr>
            <a:spLocks noGrp="1" noChangeArrowheads="1"/>
          </p:cNvSpPr>
          <p:nvPr>
            <p:custDataLst>
              <p:tags r:id="rId3"/>
            </p:custDataLst>
          </p:nvPr>
        </p:nvSpPr>
        <p:spPr>
          <a:xfrm>
            <a:off x="533400" y="1143000"/>
            <a:ext cx="7541895" cy="3633470"/>
          </a:xfrm>
          <a:prstGeom prst="rect">
            <a:avLst/>
          </a:prstGeom>
        </p:spPr>
        <p:txBody>
          <a:bodyPr vert="horz"/>
          <a:lstStyle>
            <a:lvl1pPr marL="342900" indent="-342900" algn="l" rtl="0" eaLnBrk="0" fontAlgn="base" hangingPunct="0">
              <a:spcBef>
                <a:spcPct val="20000"/>
              </a:spcBef>
              <a:spcAft>
                <a:spcPct val="0"/>
              </a:spcAft>
              <a:buFont typeface="Arial" panose="020B0604020202020204" pitchFamily="34" charset="0"/>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a:solidFill>
                  <a:schemeClr val="tx1"/>
                </a:solidFill>
                <a:latin typeface="+mn-lt"/>
                <a:ea typeface="+mn-ea"/>
                <a:cs typeface="+mn-cs"/>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9pPr>
          </a:lstStyle>
          <a:p>
            <a:pPr eaLnBrk="1" hangingPunct="1">
              <a:lnSpc>
                <a:spcPct val="120000"/>
              </a:lnSpc>
              <a:buFont typeface="Wingdings" panose="05000000000000000000" pitchFamily="2" charset="2"/>
              <a:buNone/>
            </a:pPr>
            <a:r>
              <a:rPr lang="en-US" altLang="zh-CN" b="1" dirty="0" smtClean="0">
                <a:solidFill>
                  <a:srgbClr val="0000FF"/>
                </a:solidFill>
                <a:latin typeface="幼圆" panose="02010509060101010101" pitchFamily="49" charset="-122"/>
                <a:ea typeface="幼圆" panose="02010509060101010101" pitchFamily="49" charset="-122"/>
              </a:rPr>
              <a:t>1</a:t>
            </a:r>
            <a:r>
              <a:rPr lang="zh-CN" altLang="en-US" b="1" dirty="0" smtClean="0">
                <a:solidFill>
                  <a:srgbClr val="0000FF"/>
                </a:solidFill>
                <a:latin typeface="幼圆" panose="02010509060101010101" pitchFamily="49" charset="-122"/>
                <a:ea typeface="幼圆" panose="02010509060101010101" pitchFamily="49" charset="-122"/>
              </a:rPr>
              <a:t>、生物膜主要由哪些分子组成？</a:t>
            </a:r>
          </a:p>
          <a:p>
            <a:pPr eaLnBrk="1" hangingPunct="1">
              <a:lnSpc>
                <a:spcPct val="120000"/>
              </a:lnSpc>
              <a:buFont typeface="Wingdings" panose="05000000000000000000" pitchFamily="2" charset="2"/>
              <a:buNone/>
            </a:pPr>
            <a:r>
              <a:rPr lang="zh-CN" altLang="en-US" b="1" dirty="0" smtClean="0">
                <a:solidFill>
                  <a:srgbClr val="0000FF"/>
                </a:solidFill>
                <a:latin typeface="幼圆" panose="02010509060101010101" pitchFamily="49" charset="-122"/>
                <a:ea typeface="幼圆" panose="02010509060101010101" pitchFamily="49" charset="-122"/>
              </a:rPr>
              <a:t>２、膜蛋白有哪些类型？</a:t>
            </a:r>
          </a:p>
          <a:p>
            <a:pPr eaLnBrk="1" hangingPunct="1">
              <a:lnSpc>
                <a:spcPct val="120000"/>
              </a:lnSpc>
              <a:buFont typeface="Wingdings" panose="05000000000000000000" pitchFamily="2" charset="2"/>
              <a:buNone/>
            </a:pPr>
            <a:r>
              <a:rPr lang="zh-CN" altLang="en-US" b="1" dirty="0" smtClean="0">
                <a:solidFill>
                  <a:srgbClr val="0000FF"/>
                </a:solidFill>
                <a:latin typeface="幼圆" panose="02010509060101010101" pitchFamily="49" charset="-122"/>
                <a:ea typeface="幼圆" panose="02010509060101010101" pitchFamily="49" charset="-122"/>
              </a:rPr>
              <a:t>３、什么是细胞膜的液态镶嵌模型？</a:t>
            </a:r>
          </a:p>
          <a:p>
            <a:pPr eaLnBrk="1" hangingPunct="1">
              <a:lnSpc>
                <a:spcPct val="120000"/>
              </a:lnSpc>
              <a:buFont typeface="Wingdings" panose="05000000000000000000" pitchFamily="2" charset="2"/>
              <a:buNone/>
            </a:pPr>
            <a:r>
              <a:rPr lang="zh-CN" altLang="en-US" b="1" dirty="0" smtClean="0">
                <a:solidFill>
                  <a:srgbClr val="0000FF"/>
                </a:solidFill>
                <a:latin typeface="幼圆" panose="02010509060101010101" pitchFamily="49" charset="-122"/>
                <a:ea typeface="幼圆" panose="02010509060101010101" pitchFamily="49" charset="-122"/>
              </a:rPr>
              <a:t>４、影响膜不对称性和流动性的因素。</a:t>
            </a:r>
          </a:p>
          <a:p>
            <a:pPr eaLnBrk="1" hangingPunct="1">
              <a:lnSpc>
                <a:spcPct val="120000"/>
              </a:lnSpc>
              <a:buFont typeface="Wingdings" panose="05000000000000000000" pitchFamily="2" charset="2"/>
              <a:buNone/>
            </a:pPr>
            <a:endParaRPr lang="zh-CN" altLang="en-US" b="1" dirty="0" smtClean="0">
              <a:solidFill>
                <a:srgbClr val="0000FF"/>
              </a:solidFill>
              <a:latin typeface="幼圆" panose="02010509060101010101" pitchFamily="49" charset="-122"/>
              <a:ea typeface="幼圆" panose="02010509060101010101" pitchFamily="49" charset="-122"/>
            </a:endParaRPr>
          </a:p>
        </p:txBody>
      </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custDataLst>
              <p:tags r:id="rId2"/>
            </p:custDataLst>
          </p:nvPr>
        </p:nvSpPr>
        <p:spPr>
          <a:xfrm>
            <a:off x="1676400" y="838200"/>
            <a:ext cx="5334000" cy="762000"/>
          </a:xfrm>
          <a:prstGeom prst="rect">
            <a:avLst/>
          </a:prstGeom>
        </p:spPr>
        <p:txBody>
          <a:bodyPr vert="horz"/>
          <a:lstStyle>
            <a:lvl1pPr algn="ctr" rtl="0" eaLnBrk="0" fontAlgn="base" hangingPunct="0">
              <a:spcBef>
                <a:spcPct val="0"/>
              </a:spcBef>
              <a:spcAft>
                <a:spcPct val="0"/>
              </a:spcAft>
              <a:defRPr kumimoji="1" sz="44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2pPr>
            <a:lvl3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3pPr>
            <a:lvl4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4pPr>
            <a:lvl5pPr algn="ctr" rtl="0" eaLnBrk="0" fontAlgn="base" hangingPunct="0">
              <a:spcBef>
                <a:spcPct val="0"/>
              </a:spcBef>
              <a:spcAft>
                <a:spcPct val="0"/>
              </a:spcAft>
              <a:defRPr kumimoji="1" sz="4400">
                <a:solidFill>
                  <a:schemeClr val="tx1"/>
                </a:solidFill>
                <a:latin typeface="Calibri" panose="020F0502020204030204" charset="0"/>
                <a:ea typeface="Heiti SC Light" charset="0"/>
                <a:cs typeface="Heiti SC Light" charset="0"/>
              </a:defRPr>
            </a:lvl5pPr>
            <a:lvl6pPr marL="4572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6pPr>
            <a:lvl7pPr marL="9144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7pPr>
            <a:lvl8pPr marL="13716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8pPr>
            <a:lvl9pPr marL="1828800" algn="ctr" rtl="0" eaLnBrk="0" fontAlgn="base" hangingPunct="0">
              <a:spcBef>
                <a:spcPct val="0"/>
              </a:spcBef>
              <a:spcAft>
                <a:spcPct val="0"/>
              </a:spcAft>
              <a:defRPr sz="4400">
                <a:solidFill>
                  <a:schemeClr val="tx1"/>
                </a:solidFill>
                <a:latin typeface="Calibri" panose="020F0502020204030204" charset="0"/>
                <a:ea typeface="Heiti SC Light" charset="0"/>
                <a:cs typeface="Heiti SC Light" charset="0"/>
              </a:defRPr>
            </a:lvl9pPr>
          </a:lstStyle>
          <a:p>
            <a:pPr eaLnBrk="1" hangingPunct="1"/>
            <a:r>
              <a:rPr lang="zh-CN" altLang="en-US" b="1" smtClean="0">
                <a:solidFill>
                  <a:schemeClr val="bg1"/>
                </a:solidFill>
                <a:latin typeface="黑体" panose="02010609060101010101" pitchFamily="49" charset="-122"/>
                <a:ea typeface="黑体" panose="02010609060101010101" pitchFamily="49" charset="-122"/>
              </a:rPr>
              <a:t>思考题：</a:t>
            </a:r>
          </a:p>
        </p:txBody>
      </p:sp>
      <p:sp>
        <p:nvSpPr>
          <p:cNvPr id="97283" name="Rectangle 3"/>
          <p:cNvSpPr>
            <a:spLocks noGrp="1" noChangeArrowheads="1"/>
          </p:cNvSpPr>
          <p:nvPr>
            <p:custDataLst>
              <p:tags r:id="rId3"/>
            </p:custDataLst>
          </p:nvPr>
        </p:nvSpPr>
        <p:spPr>
          <a:xfrm>
            <a:off x="812800" y="456565"/>
            <a:ext cx="7924800" cy="4700588"/>
          </a:xfrm>
          <a:prstGeom prst="rect">
            <a:avLst/>
          </a:prstGeom>
        </p:spPr>
        <p:txBody>
          <a:bodyPr vert="horz"/>
          <a:lstStyle>
            <a:lvl1pPr marL="342900" indent="-342900" algn="l" rtl="0" eaLnBrk="0" fontAlgn="base" hangingPunct="0">
              <a:spcBef>
                <a:spcPct val="20000"/>
              </a:spcBef>
              <a:spcAft>
                <a:spcPct val="0"/>
              </a:spcAft>
              <a:buFont typeface="Arial" panose="020B0604020202020204" pitchFamily="34" charset="0"/>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a:solidFill>
                  <a:schemeClr val="tx1"/>
                </a:solidFill>
                <a:latin typeface="+mn-lt"/>
                <a:ea typeface="+mn-ea"/>
                <a:cs typeface="+mn-cs"/>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cs typeface="+mn-cs"/>
              </a:defRPr>
            </a:lvl9pPr>
          </a:lstStyle>
          <a:p>
            <a:pPr algn="just" eaLnBrk="1" hangingPunct="1">
              <a:lnSpc>
                <a:spcPct val="120000"/>
              </a:lnSpc>
              <a:buFont typeface="Wingdings" panose="05000000000000000000" pitchFamily="2" charset="2"/>
              <a:buNone/>
            </a:pPr>
            <a:r>
              <a:rPr lang="en-US" altLang="zh-CN" sz="2800" b="1" dirty="0" smtClean="0">
                <a:solidFill>
                  <a:srgbClr val="0000FF"/>
                </a:solidFill>
                <a:latin typeface="黑体" panose="02010609060101010101" pitchFamily="49" charset="-122"/>
                <a:ea typeface="黑体" panose="02010609060101010101" pitchFamily="49" charset="-122"/>
              </a:rPr>
              <a:t>5.</a:t>
            </a:r>
            <a:r>
              <a:rPr lang="zh-CN" altLang="en-US" sz="2800" b="1" dirty="0" smtClean="0">
                <a:solidFill>
                  <a:srgbClr val="0000FF"/>
                </a:solidFill>
                <a:latin typeface="黑体" panose="02010609060101010101" pitchFamily="49" charset="-122"/>
                <a:ea typeface="黑体" panose="02010609060101010101" pitchFamily="49" charset="-122"/>
              </a:rPr>
              <a:t>解释并区别下列名词：</a:t>
            </a:r>
          </a:p>
          <a:p>
            <a:pPr algn="just" eaLnBrk="1" hangingPunct="1">
              <a:lnSpc>
                <a:spcPct val="120000"/>
              </a:lnSpc>
              <a:buFont typeface="Wingdings" panose="05000000000000000000" pitchFamily="2" charset="2"/>
              <a:buNone/>
            </a:pPr>
            <a:r>
              <a:rPr lang="zh-CN" altLang="en-US" sz="2800" b="1" dirty="0" smtClean="0">
                <a:solidFill>
                  <a:srgbClr val="0000FF"/>
                </a:solidFill>
                <a:latin typeface="黑体" panose="02010609060101010101" pitchFamily="49" charset="-122"/>
                <a:ea typeface="黑体" panose="02010609060101010101" pitchFamily="49" charset="-122"/>
              </a:rPr>
              <a:t>   主动运输</a:t>
            </a:r>
            <a:r>
              <a:rPr lang="en-US" altLang="zh-CN" sz="2800" b="1" dirty="0" smtClean="0">
                <a:solidFill>
                  <a:srgbClr val="0000FF"/>
                </a:solidFill>
                <a:latin typeface="黑体" panose="02010609060101010101" pitchFamily="49" charset="-122"/>
                <a:ea typeface="黑体" panose="02010609060101010101" pitchFamily="49" charset="-122"/>
              </a:rPr>
              <a:t>/</a:t>
            </a:r>
            <a:r>
              <a:rPr lang="zh-CN" altLang="en-US" sz="2800" b="1" dirty="0" smtClean="0">
                <a:solidFill>
                  <a:srgbClr val="0000FF"/>
                </a:solidFill>
                <a:latin typeface="黑体" panose="02010609060101010101" pitchFamily="49" charset="-122"/>
                <a:ea typeface="黑体" panose="02010609060101010101" pitchFamily="49" charset="-122"/>
              </a:rPr>
              <a:t>被动运输     胞吞作用</a:t>
            </a:r>
            <a:r>
              <a:rPr lang="en-US" altLang="zh-CN" sz="2800" b="1" dirty="0" smtClean="0">
                <a:solidFill>
                  <a:srgbClr val="0000FF"/>
                </a:solidFill>
                <a:latin typeface="黑体" panose="02010609060101010101" pitchFamily="49" charset="-122"/>
                <a:ea typeface="黑体" panose="02010609060101010101" pitchFamily="49" charset="-122"/>
              </a:rPr>
              <a:t>/</a:t>
            </a:r>
            <a:r>
              <a:rPr lang="zh-CN" altLang="en-US" sz="2800" b="1" dirty="0" smtClean="0">
                <a:solidFill>
                  <a:srgbClr val="0000FF"/>
                </a:solidFill>
                <a:latin typeface="黑体" panose="02010609060101010101" pitchFamily="49" charset="-122"/>
                <a:ea typeface="黑体" panose="02010609060101010101" pitchFamily="49" charset="-122"/>
              </a:rPr>
              <a:t>胞吐作用</a:t>
            </a:r>
          </a:p>
          <a:p>
            <a:pPr algn="just" eaLnBrk="1" hangingPunct="1">
              <a:lnSpc>
                <a:spcPct val="120000"/>
              </a:lnSpc>
              <a:buFont typeface="Wingdings" panose="05000000000000000000" pitchFamily="2" charset="2"/>
              <a:buNone/>
            </a:pPr>
            <a:r>
              <a:rPr lang="zh-CN" altLang="en-US" sz="2800" b="1" dirty="0" smtClean="0">
                <a:solidFill>
                  <a:srgbClr val="0000FF"/>
                </a:solidFill>
                <a:latin typeface="黑体" panose="02010609060101010101" pitchFamily="49" charset="-122"/>
                <a:ea typeface="黑体" panose="02010609060101010101" pitchFamily="49" charset="-122"/>
              </a:rPr>
              <a:t>   吞噬</a:t>
            </a:r>
            <a:r>
              <a:rPr lang="en-US" altLang="zh-CN" sz="2800" b="1" dirty="0" smtClean="0">
                <a:solidFill>
                  <a:srgbClr val="0000FF"/>
                </a:solidFill>
                <a:latin typeface="黑体" panose="02010609060101010101" pitchFamily="49" charset="-122"/>
                <a:ea typeface="黑体" panose="02010609060101010101" pitchFamily="49" charset="-122"/>
              </a:rPr>
              <a:t>/</a:t>
            </a:r>
            <a:r>
              <a:rPr lang="zh-CN" altLang="en-US" sz="2800" b="1" dirty="0" smtClean="0">
                <a:solidFill>
                  <a:srgbClr val="0000FF"/>
                </a:solidFill>
                <a:latin typeface="黑体" panose="02010609060101010101" pitchFamily="49" charset="-122"/>
                <a:ea typeface="黑体" panose="02010609060101010101" pitchFamily="49" charset="-122"/>
              </a:rPr>
              <a:t>胞饮             载体蛋白</a:t>
            </a:r>
            <a:r>
              <a:rPr lang="en-US" altLang="zh-CN" sz="2800" b="1" dirty="0" smtClean="0">
                <a:solidFill>
                  <a:srgbClr val="0000FF"/>
                </a:solidFill>
                <a:latin typeface="黑体" panose="02010609060101010101" pitchFamily="49" charset="-122"/>
                <a:ea typeface="黑体" panose="02010609060101010101" pitchFamily="49" charset="-122"/>
              </a:rPr>
              <a:t>/</a:t>
            </a:r>
            <a:r>
              <a:rPr lang="zh-CN" altLang="en-US" sz="2800" b="1" dirty="0" smtClean="0">
                <a:solidFill>
                  <a:srgbClr val="0000FF"/>
                </a:solidFill>
                <a:latin typeface="黑体" panose="02010609060101010101" pitchFamily="49" charset="-122"/>
                <a:ea typeface="黑体" panose="02010609060101010101" pitchFamily="49" charset="-122"/>
              </a:rPr>
              <a:t>通道蛋白</a:t>
            </a:r>
          </a:p>
          <a:p>
            <a:pPr algn="just" eaLnBrk="1" hangingPunct="1">
              <a:lnSpc>
                <a:spcPct val="120000"/>
              </a:lnSpc>
              <a:buFont typeface="Wingdings" panose="05000000000000000000" pitchFamily="2" charset="2"/>
              <a:buNone/>
            </a:pPr>
            <a:r>
              <a:rPr lang="zh-CN" altLang="en-US" sz="2800" b="1" dirty="0" smtClean="0">
                <a:solidFill>
                  <a:srgbClr val="0000FF"/>
                </a:solidFill>
                <a:latin typeface="黑体" panose="02010609060101010101" pitchFamily="49" charset="-122"/>
                <a:ea typeface="黑体" panose="02010609060101010101" pitchFamily="49" charset="-122"/>
              </a:rPr>
              <a:t>   细胞表面</a:t>
            </a:r>
            <a:r>
              <a:rPr lang="en-US" altLang="zh-CN" sz="2800" b="1" dirty="0" smtClean="0">
                <a:solidFill>
                  <a:srgbClr val="0000FF"/>
                </a:solidFill>
                <a:latin typeface="黑体" panose="02010609060101010101" pitchFamily="49" charset="-122"/>
                <a:ea typeface="黑体" panose="02010609060101010101" pitchFamily="49" charset="-122"/>
              </a:rPr>
              <a:t>/</a:t>
            </a:r>
            <a:r>
              <a:rPr lang="zh-CN" altLang="en-US" sz="2800" b="1" dirty="0" smtClean="0">
                <a:solidFill>
                  <a:srgbClr val="0000FF"/>
                </a:solidFill>
                <a:latin typeface="黑体" panose="02010609060101010101" pitchFamily="49" charset="-122"/>
                <a:ea typeface="黑体" panose="02010609060101010101" pitchFamily="49" charset="-122"/>
              </a:rPr>
              <a:t>细胞外被</a:t>
            </a:r>
          </a:p>
          <a:p>
            <a:pPr eaLnBrk="1" hangingPunct="1">
              <a:lnSpc>
                <a:spcPct val="120000"/>
              </a:lnSpc>
              <a:buFont typeface="Wingdings" panose="05000000000000000000" pitchFamily="2" charset="2"/>
              <a:buNone/>
            </a:pPr>
            <a:r>
              <a:rPr lang="en-US" altLang="zh-CN" sz="2800" b="1" dirty="0" smtClean="0">
                <a:solidFill>
                  <a:srgbClr val="0000FF"/>
                </a:solidFill>
                <a:latin typeface="黑体" panose="02010609060101010101" pitchFamily="49" charset="-122"/>
                <a:ea typeface="黑体" panose="02010609060101010101" pitchFamily="49" charset="-122"/>
              </a:rPr>
              <a:t>6.</a:t>
            </a:r>
            <a:r>
              <a:rPr lang="zh-CN" altLang="en-US" sz="2800" b="1" dirty="0" smtClean="0">
                <a:solidFill>
                  <a:srgbClr val="0000FF"/>
                </a:solidFill>
                <a:latin typeface="黑体" panose="02010609060101010101" pitchFamily="49" charset="-122"/>
                <a:ea typeface="黑体" panose="02010609060101010101" pitchFamily="49" charset="-122"/>
              </a:rPr>
              <a:t>比较被动运输、主动运输、胞吞和胞吐作用的功能特点</a:t>
            </a:r>
          </a:p>
          <a:p>
            <a:pPr eaLnBrk="1" hangingPunct="1">
              <a:lnSpc>
                <a:spcPct val="120000"/>
              </a:lnSpc>
              <a:buFont typeface="Wingdings" panose="05000000000000000000" pitchFamily="2" charset="2"/>
              <a:buNone/>
            </a:pPr>
            <a:r>
              <a:rPr lang="en-US" altLang="zh-CN" sz="2800" b="1" dirty="0" smtClean="0">
                <a:solidFill>
                  <a:srgbClr val="0000FF"/>
                </a:solidFill>
                <a:latin typeface="黑体" panose="02010609060101010101" pitchFamily="49" charset="-122"/>
                <a:ea typeface="黑体" panose="02010609060101010101" pitchFamily="49" charset="-122"/>
              </a:rPr>
              <a:t>7.LDL</a:t>
            </a:r>
            <a:r>
              <a:rPr lang="zh-CN" altLang="en-US" sz="2800" b="1" dirty="0" smtClean="0">
                <a:solidFill>
                  <a:srgbClr val="0000FF"/>
                </a:solidFill>
                <a:latin typeface="黑体" panose="02010609060101010101" pitchFamily="49" charset="-122"/>
                <a:ea typeface="黑体" panose="02010609060101010101" pitchFamily="49" charset="-122"/>
              </a:rPr>
              <a:t>受体介导内吞作用的过程。</a:t>
            </a:r>
          </a:p>
          <a:p>
            <a:pPr eaLnBrk="1" hangingPunct="1">
              <a:lnSpc>
                <a:spcPct val="120000"/>
              </a:lnSpc>
              <a:buFont typeface="Wingdings" panose="05000000000000000000" pitchFamily="2" charset="2"/>
              <a:buNone/>
            </a:pPr>
            <a:r>
              <a:rPr lang="zh-CN" altLang="en-US" sz="2800" b="1" dirty="0" smtClean="0">
                <a:solidFill>
                  <a:schemeClr val="bg1"/>
                </a:solidFill>
                <a:latin typeface="黑体" panose="02010609060101010101" pitchFamily="49" charset="-122"/>
                <a:ea typeface="黑体" panose="02010609060101010101" pitchFamily="49" charset="-122"/>
              </a:rPr>
              <a:t>  </a:t>
            </a:r>
          </a:p>
          <a:p>
            <a:pPr algn="just" eaLnBrk="1" hangingPunct="1">
              <a:lnSpc>
                <a:spcPct val="120000"/>
              </a:lnSpc>
              <a:buFont typeface="Wingdings" panose="05000000000000000000" pitchFamily="2" charset="2"/>
              <a:buNone/>
            </a:pPr>
            <a:r>
              <a:rPr lang="zh-CN" altLang="en-US" sz="2800" b="1" dirty="0" smtClean="0">
                <a:solidFill>
                  <a:schemeClr val="bg1"/>
                </a:solidFill>
                <a:latin typeface="黑体" panose="02010609060101010101" pitchFamily="49" charset="-122"/>
                <a:ea typeface="黑体" panose="02010609060101010101" pitchFamily="49" charset="-122"/>
              </a:rPr>
              <a:t>   </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969645" y="200025"/>
            <a:ext cx="9552940" cy="5406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1" name="TextBox 2"/>
          <p:cNvSpPr txBox="1">
            <a:spLocks noChangeArrowheads="1"/>
          </p:cNvSpPr>
          <p:nvPr>
            <p:custDataLst>
              <p:tags r:id="rId3"/>
            </p:custDataLst>
          </p:nvPr>
        </p:nvSpPr>
        <p:spPr bwMode="auto">
          <a:xfrm>
            <a:off x="431483" y="200025"/>
            <a:ext cx="41452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Heiti SC Light" charset="-122"/>
              </a:defRPr>
            </a:lvl1pPr>
            <a:lvl2pPr marL="742950" indent="-285750" eaLnBrk="0" hangingPunct="0">
              <a:defRPr>
                <a:solidFill>
                  <a:schemeClr val="tx1"/>
                </a:solidFill>
                <a:latin typeface="Arial" panose="020B0604020202020204" pitchFamily="34" charset="0"/>
                <a:ea typeface="Heiti SC Light" charset="-122"/>
              </a:defRPr>
            </a:lvl2pPr>
            <a:lvl3pPr marL="1143000" indent="-228600" eaLnBrk="0" hangingPunct="0">
              <a:defRPr>
                <a:solidFill>
                  <a:schemeClr val="tx1"/>
                </a:solidFill>
                <a:latin typeface="Arial" panose="020B0604020202020204" pitchFamily="34" charset="0"/>
                <a:ea typeface="Heiti SC Light" charset="-122"/>
              </a:defRPr>
            </a:lvl3pPr>
            <a:lvl4pPr marL="1600200" indent="-228600" eaLnBrk="0" hangingPunct="0">
              <a:defRPr>
                <a:solidFill>
                  <a:schemeClr val="tx1"/>
                </a:solidFill>
                <a:latin typeface="Arial" panose="020B0604020202020204" pitchFamily="34" charset="0"/>
                <a:ea typeface="Heiti SC Light" charset="-122"/>
              </a:defRPr>
            </a:lvl4pPr>
            <a:lvl5pPr marL="2057400" indent="-228600" eaLnBrk="0" hangingPunct="0">
              <a:defRPr>
                <a:solidFill>
                  <a:schemeClr val="tx1"/>
                </a:solidFill>
                <a:latin typeface="Arial" panose="020B0604020202020204" pitchFamily="34" charset="0"/>
                <a:ea typeface="Heiti SC Light"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Heiti SC Light" charset="-122"/>
              </a:defRPr>
            </a:lvl9pPr>
          </a:lstStyle>
          <a:p>
            <a:pPr eaLnBrk="1" fontAlgn="base" hangingPunct="1">
              <a:spcBef>
                <a:spcPct val="0"/>
              </a:spcBef>
              <a:spcAft>
                <a:spcPct val="0"/>
              </a:spcAft>
              <a:buFont typeface="Arial" panose="020B0604020202020204" pitchFamily="34" charset="0"/>
              <a:buNone/>
            </a:pPr>
            <a:r>
              <a:rPr lang="zh-CN" altLang="en-US" sz="2400">
                <a:solidFill>
                  <a:srgbClr val="3333FF"/>
                </a:solidFill>
                <a:latin typeface="黑体" panose="02010609060101010101" pitchFamily="49" charset="-122"/>
                <a:ea typeface="黑体" panose="02010609060101010101" pitchFamily="49" charset="-122"/>
              </a:rPr>
              <a:t>几种主要磷脂分子结构示意图</a:t>
            </a:r>
          </a:p>
        </p:txBody>
      </p:sp>
      <p:sp>
        <p:nvSpPr>
          <p:cNvPr id="5" name="文本框 4"/>
          <p:cNvSpPr txBox="1"/>
          <p:nvPr/>
        </p:nvSpPr>
        <p:spPr>
          <a:xfrm>
            <a:off x="8655050" y="5444490"/>
            <a:ext cx="2792095" cy="645160"/>
          </a:xfrm>
          <a:prstGeom prst="rect">
            <a:avLst/>
          </a:prstGeom>
          <a:noFill/>
        </p:spPr>
        <p:txBody>
          <a:bodyPr wrap="square" rtlCol="0">
            <a:spAutoFit/>
          </a:bodyPr>
          <a:lstStyle/>
          <a:p>
            <a:r>
              <a:rPr lang="zh-CN" altLang="en-US">
                <a:solidFill>
                  <a:srgbClr val="3333FF"/>
                </a:solidFill>
              </a:rPr>
              <a:t>（膜中唯一不以甘油为主链构建的脂类）</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YyZmIxNmIwOGFhNmE1YjA2MWQ3MDlkNDQ5ZmViNzk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228,&quot;width&quot;:8160}"/>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7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231,&quot;width&quot;:8311}"/>
  <p:tag name="KSO_WM_BEAUTIFY_FLAG" val=""/>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UNIT_TABLE_BEAUTIFY" val="smartTable{811ec809-c703-4094-831a-5b8d86aeae59}"/>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2971</Words>
  <Application>Microsoft Office PowerPoint</Application>
  <PresentationFormat>宽屏</PresentationFormat>
  <Paragraphs>459</Paragraphs>
  <Slides>81</Slides>
  <Notes>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3</vt:i4>
      </vt:variant>
      <vt:variant>
        <vt:lpstr>幻灯片标题</vt:lpstr>
      </vt:variant>
      <vt:variant>
        <vt:i4>81</vt:i4>
      </vt:variant>
    </vt:vector>
  </HeadingPairs>
  <TitlesOfParts>
    <vt:vector size="101" baseType="lpstr">
      <vt:lpstr>PingFang-SC-Regular</vt:lpstr>
      <vt:lpstr>黑体</vt:lpstr>
      <vt:lpstr>华文细黑</vt:lpstr>
      <vt:lpstr>华文新魏</vt:lpstr>
      <vt:lpstr>华文行楷</vt:lpstr>
      <vt:lpstr>楷体_GB2312</vt:lpstr>
      <vt:lpstr>隶书</vt:lpstr>
      <vt:lpstr>宋体</vt:lpstr>
      <vt:lpstr>微软雅黑</vt:lpstr>
      <vt:lpstr>幼圆</vt:lpstr>
      <vt:lpstr>-apple-system</vt:lpstr>
      <vt:lpstr>Arial</vt:lpstr>
      <vt:lpstr>Arial Black</vt:lpstr>
      <vt:lpstr>Tahoma</vt:lpstr>
      <vt:lpstr>Times New Roman</vt:lpstr>
      <vt:lpstr>Wingdings</vt:lpstr>
      <vt:lpstr>WPS</vt:lpstr>
      <vt:lpstr>Photoshop.Image.7</vt:lpstr>
      <vt:lpstr>Microsoft Word Picture</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ASUS</cp:lastModifiedBy>
  <cp:revision>206</cp:revision>
  <dcterms:created xsi:type="dcterms:W3CDTF">2019-06-19T02:08:00Z</dcterms:created>
  <dcterms:modified xsi:type="dcterms:W3CDTF">2024-10-15T01:20:56Z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2052-12.1.0.18276</vt:lpwstr>
  </property>
  <property fmtid="{D5CDD505-2E9C-101B-9397-08002B2CF9AE}" pid="3" name="ICV">
    <vt:lpwstr>330348F6BDA0421F9056B528B69DCA48_13</vt:lpwstr>
  </property>
</Properties>
</file>